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425" r:id="rId4"/>
  </p:sldMasterIdLst>
  <p:notesMasterIdLst>
    <p:notesMasterId r:id="rId35"/>
  </p:notesMasterIdLst>
  <p:handoutMasterIdLst>
    <p:handoutMasterId r:id="rId36"/>
  </p:handoutMasterIdLst>
  <p:sldIdLst>
    <p:sldId id="294" r:id="rId5"/>
    <p:sldId id="277" r:id="rId6"/>
    <p:sldId id="303" r:id="rId7"/>
    <p:sldId id="296" r:id="rId8"/>
    <p:sldId id="295" r:id="rId9"/>
    <p:sldId id="297" r:id="rId10"/>
    <p:sldId id="300" r:id="rId11"/>
    <p:sldId id="273" r:id="rId12"/>
    <p:sldId id="305" r:id="rId13"/>
    <p:sldId id="291" r:id="rId14"/>
    <p:sldId id="276" r:id="rId15"/>
    <p:sldId id="315" r:id="rId16"/>
    <p:sldId id="285" r:id="rId17"/>
    <p:sldId id="290" r:id="rId18"/>
    <p:sldId id="287" r:id="rId19"/>
    <p:sldId id="306" r:id="rId20"/>
    <p:sldId id="313" r:id="rId21"/>
    <p:sldId id="286" r:id="rId22"/>
    <p:sldId id="309" r:id="rId23"/>
    <p:sldId id="307" r:id="rId24"/>
    <p:sldId id="275" r:id="rId25"/>
    <p:sldId id="316" r:id="rId26"/>
    <p:sldId id="289" r:id="rId27"/>
    <p:sldId id="308" r:id="rId28"/>
    <p:sldId id="310" r:id="rId29"/>
    <p:sldId id="311" r:id="rId30"/>
    <p:sldId id="301" r:id="rId31"/>
    <p:sldId id="312" r:id="rId32"/>
    <p:sldId id="293" r:id="rId33"/>
    <p:sldId id="272" r:id="rId3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ore"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78"/>
      </p:cViewPr>
      <p:guideLst>
        <p:guide orient="horz" pos="3360"/>
        <p:guide pos="3840"/>
      </p:guideLst>
    </p:cSldViewPr>
  </p:slideViewPr>
  <p:notesTextViewPr>
    <p:cViewPr>
      <p:scale>
        <a:sx n="1" d="1"/>
        <a:sy n="1" d="1"/>
      </p:scale>
      <p:origin x="0" y="0"/>
    </p:cViewPr>
  </p:notesTextViewPr>
  <p:sorterViewPr>
    <p:cViewPr>
      <p:scale>
        <a:sx n="100" d="100"/>
        <a:sy n="100" d="100"/>
      </p:scale>
      <p:origin x="0" y="-4296"/>
    </p:cViewPr>
  </p:sorterViewPr>
  <p:notesViewPr>
    <p:cSldViewPr snapToGrid="0">
      <p:cViewPr>
        <p:scale>
          <a:sx n="1" d="2"/>
          <a:sy n="1" d="2"/>
        </p:scale>
        <p:origin x="4632" y="13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0D7022B2-02C5-4E03-99BC-0BA3C57AC49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908252B0-110B-41C3-A919-378EF57AC5F3}" type="datetime1">
              <a:rPr lang="it-IT" smtClean="0"/>
              <a:t>15/03/2023</a:t>
            </a:fld>
            <a:endParaRPr lang="it-IT"/>
          </a:p>
        </p:txBody>
      </p:sp>
      <p:sp>
        <p:nvSpPr>
          <p:cNvPr id="4" name="Segnaposto piè di pagina 3">
            <a:extLst>
              <a:ext uri="{FF2B5EF4-FFF2-40B4-BE49-F238E27FC236}">
                <a16:creationId xmlns:a16="http://schemas.microsoft.com/office/drawing/2014/main" id="{BC3FEE8C-8D38-4F2A-950E-071C6823E27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8C567A6D-959B-4552-AB8D-4CCA819CAA7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4BF9A36D-7FAC-478F-9944-F324014F6FD1}" type="slidenum">
              <a:rPr lang="it-IT" smtClean="0"/>
              <a:t>‹N›</a:t>
            </a:fld>
            <a:endParaRPr lang="it-IT"/>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1A8072-AB5C-401E-9F2D-ADB45AE59072}" type="datetime1">
              <a:rPr lang="it-IT" smtClean="0"/>
              <a:pPr/>
              <a:t>15/03/2023</a:t>
            </a:fld>
            <a:endParaRPr lang="it-IT" dirty="0"/>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D4B9A9E5-4F7F-4A7D-9DE1-899232329269}" type="slidenum">
              <a:rPr lang="it-IT" noProof="0" smtClean="0"/>
              <a:t>‹N›</a:t>
            </a:fld>
            <a:endParaRPr lang="it-IT"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AF18230-1EAE-4280-9B64-FAF4A5B7050C}" type="datetimeFigureOut">
              <a:rPr lang="it-IT" smtClean="0"/>
              <a:t>15/03/2023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24F20FE-484B-47F2-83DA-A34786A24460}" type="slidenum">
              <a:rPr lang="it-IT" smtClean="0"/>
              <a:t>‹N›</a:t>
            </a:fld>
            <a:endParaRPr lang="it-IT"/>
          </a:p>
        </p:txBody>
      </p:sp>
    </p:spTree>
    <p:extLst>
      <p:ext uri="{BB962C8B-B14F-4D97-AF65-F5344CB8AC3E}">
        <p14:creationId xmlns:p14="http://schemas.microsoft.com/office/powerpoint/2010/main" val="130070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r>
              <a:rPr lang="it-IT" noProof="0"/>
              <a:t>20XX</a:t>
            </a:r>
          </a:p>
        </p:txBody>
      </p:sp>
      <p:sp>
        <p:nvSpPr>
          <p:cNvPr id="5" name="Footer Placeholder 4"/>
          <p:cNvSpPr>
            <a:spLocks noGrp="1"/>
          </p:cNvSpPr>
          <p:nvPr>
            <p:ph type="ftr" sz="quarter" idx="11"/>
          </p:nvPr>
        </p:nvSpPr>
        <p:spPr/>
        <p:txBody>
          <a:bodyPr/>
          <a:lstStyle/>
          <a:p>
            <a:pPr rtl="0"/>
            <a:r>
              <a:rPr lang="it-IT" noProof="0"/>
              <a:t>Presentazione</a:t>
            </a:r>
          </a:p>
        </p:txBody>
      </p:sp>
      <p:sp>
        <p:nvSpPr>
          <p:cNvPr id="6" name="Slide Number Placeholder 5"/>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362123875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r>
              <a:rPr lang="it-IT" noProof="0"/>
              <a:t>20XX</a:t>
            </a:r>
          </a:p>
        </p:txBody>
      </p:sp>
      <p:sp>
        <p:nvSpPr>
          <p:cNvPr id="5" name="Footer Placeholder 4"/>
          <p:cNvSpPr>
            <a:spLocks noGrp="1"/>
          </p:cNvSpPr>
          <p:nvPr>
            <p:ph type="ftr" sz="quarter" idx="11"/>
          </p:nvPr>
        </p:nvSpPr>
        <p:spPr/>
        <p:txBody>
          <a:bodyPr/>
          <a:lstStyle/>
          <a:p>
            <a:pPr rtl="0"/>
            <a:r>
              <a:rPr lang="it-IT" noProof="0"/>
              <a:t>Presentazione</a:t>
            </a:r>
          </a:p>
        </p:txBody>
      </p:sp>
      <p:sp>
        <p:nvSpPr>
          <p:cNvPr id="6" name="Slide Number Placeholder 5"/>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262195680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enuto">
    <p:spTree>
      <p:nvGrpSpPr>
        <p:cNvPr id="1" name=""/>
        <p:cNvGrpSpPr/>
        <p:nvPr/>
      </p:nvGrpSpPr>
      <p:grpSpPr>
        <a:xfrm>
          <a:off x="0" y="0"/>
          <a:ext cx="0" cy="0"/>
          <a:chOff x="0" y="0"/>
          <a:chExt cx="0" cy="0"/>
        </a:xfrm>
      </p:grpSpPr>
      <p:pic>
        <p:nvPicPr>
          <p:cNvPr id="14" name="Elemento grafico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olo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it-IT" noProof="0"/>
              <a:t>FAI CLIC PER MODIFICARE LO STILE DEL TITOLO DELLO SCHEMA</a:t>
            </a:r>
          </a:p>
        </p:txBody>
      </p:sp>
      <p:sp>
        <p:nvSpPr>
          <p:cNvPr id="20" name="Segnaposto testo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25" name="Segnaposto testo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26" name="Segnaposto testo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27" name="Segnaposto testo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28" name="Segnaposto testo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29" name="Segnaposto testo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21" name="Segnaposto data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it-IT" noProof="0"/>
              <a:t>20XX</a:t>
            </a:r>
          </a:p>
        </p:txBody>
      </p:sp>
      <p:sp>
        <p:nvSpPr>
          <p:cNvPr id="22" name="Segnaposto piè di pagina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it-IT" noProof="0"/>
              <a:t>Presentazione</a:t>
            </a:r>
          </a:p>
        </p:txBody>
      </p:sp>
      <p:sp>
        <p:nvSpPr>
          <p:cNvPr id="24" name="Segnaposto numero diapositiva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115319184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itazione">
    <p:spTree>
      <p:nvGrpSpPr>
        <p:cNvPr id="1" name=""/>
        <p:cNvGrpSpPr/>
        <p:nvPr/>
      </p:nvGrpSpPr>
      <p:grpSpPr>
        <a:xfrm>
          <a:off x="0" y="0"/>
          <a:ext cx="0" cy="0"/>
          <a:chOff x="0" y="0"/>
          <a:chExt cx="0" cy="0"/>
        </a:xfrm>
      </p:grpSpPr>
      <p:pic>
        <p:nvPicPr>
          <p:cNvPr id="7" name="Elemento grafico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olo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it-IT" noProof="0"/>
              <a:t>FARE CLIC PER MODIFICARE LO STILE DEL TITOLO</a:t>
            </a:r>
          </a:p>
        </p:txBody>
      </p:sp>
      <p:cxnSp>
        <p:nvCxnSpPr>
          <p:cNvPr id="9" name="Connettore diritto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egnaposto testo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12" name="Segnaposto testo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13" name="Segnaposto testo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14" name="Segnaposto testo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15" name="Segnaposto testo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it-IT" noProof="0"/>
              <a:t>FAI CLIC PER AGGIUNGERE IL SOTTOTITOLO</a:t>
            </a:r>
          </a:p>
        </p:txBody>
      </p:sp>
      <p:sp>
        <p:nvSpPr>
          <p:cNvPr id="16" name="Segnaposto testo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17" name="Segnaposto data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it-IT" noProof="0"/>
              <a:t>20XX</a:t>
            </a:r>
          </a:p>
        </p:txBody>
      </p:sp>
      <p:sp>
        <p:nvSpPr>
          <p:cNvPr id="18" name="Segnaposto piè di pagina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it-IT" noProof="0"/>
              <a:t>Presentazione</a:t>
            </a:r>
          </a:p>
        </p:txBody>
      </p:sp>
      <p:sp>
        <p:nvSpPr>
          <p:cNvPr id="19" name="Segnaposto numero diapositiva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1891493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Diapositiva del team di 4 pers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it-IT" noProof="0"/>
              <a:t>FAI CLIC PER MODIFICARE LO STILE DEL TITOLO DELLO SCHEMA</a:t>
            </a:r>
          </a:p>
        </p:txBody>
      </p:sp>
      <p:sp>
        <p:nvSpPr>
          <p:cNvPr id="11" name="Segnaposto immagine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lstStyle/>
          <a:p>
            <a:pPr rtl="0"/>
            <a:r>
              <a:rPr lang="it-IT" noProof="0"/>
              <a:t>Fare clic sull'icona per inserire un'immagine</a:t>
            </a:r>
          </a:p>
        </p:txBody>
      </p:sp>
      <p:sp>
        <p:nvSpPr>
          <p:cNvPr id="3" name="Segnaposto tes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26" name="Segnaposto testo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17" name="Segnaposto immagine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lstStyle/>
          <a:p>
            <a:pPr rtl="0"/>
            <a:r>
              <a:rPr lang="it-IT" noProof="0"/>
              <a:t>Fare clic sull'icona per inserire un'immagine</a:t>
            </a:r>
          </a:p>
        </p:txBody>
      </p:sp>
      <p:sp>
        <p:nvSpPr>
          <p:cNvPr id="23" name="Segnaposto testo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27" name="Segnaposto testo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18" name="Segnaposto immagine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lstStyle/>
          <a:p>
            <a:pPr lvl="1" rtl="0"/>
            <a:r>
              <a:rPr lang="it-IT" noProof="0"/>
              <a:t>Fare clic sull'icona per inserire un'immagine</a:t>
            </a:r>
          </a:p>
        </p:txBody>
      </p:sp>
      <p:sp>
        <p:nvSpPr>
          <p:cNvPr id="24" name="Segnaposto testo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28" name="Segnaposto testo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19" name="Segnaposto immagine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lstStyle/>
          <a:p>
            <a:pPr rtl="0"/>
            <a:r>
              <a:rPr lang="it-IT" noProof="0"/>
              <a:t>Fare clic sull'icona per inserire un'immagine</a:t>
            </a:r>
          </a:p>
        </p:txBody>
      </p:sp>
      <p:sp>
        <p:nvSpPr>
          <p:cNvPr id="25" name="Segnaposto testo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29" name="Segnaposto testo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7" name="Segnaposto dat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it-IT" noProof="0"/>
              <a:t>20XX</a:t>
            </a:r>
          </a:p>
        </p:txBody>
      </p:sp>
      <p:sp>
        <p:nvSpPr>
          <p:cNvPr id="8" name="Segnaposto piè di pa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it-IT" noProof="0"/>
              <a:t>Presentazione</a:t>
            </a:r>
          </a:p>
        </p:txBody>
      </p:sp>
      <p:sp>
        <p:nvSpPr>
          <p:cNvPr id="9" name="Segnaposto numero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12301162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Grafic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it-IT" noProof="0"/>
              <a:t>FAI CLIC PER MODIFICARE LO STILE DEL TITOLO DELLO SCHEMA</a:t>
            </a:r>
          </a:p>
        </p:txBody>
      </p:sp>
      <p:sp>
        <p:nvSpPr>
          <p:cNvPr id="15" name="Segnaposto testo 14">
            <a:extLst>
              <a:ext uri="{FF2B5EF4-FFF2-40B4-BE49-F238E27FC236}">
                <a16:creationId xmlns:a16="http://schemas.microsoft.com/office/drawing/2014/main" id="{B250D272-9B39-4C2D-B0F5-21010D11E437}"/>
              </a:ext>
            </a:extLst>
          </p:cNvPr>
          <p:cNvSpPr>
            <a:spLocks noGrp="1"/>
          </p:cNvSpPr>
          <p:nvPr>
            <p:ph type="body" sz="quarter" idx="16" hasCustomPrompt="1"/>
          </p:nvPr>
        </p:nvSpPr>
        <p:spPr>
          <a:xfrm>
            <a:off x="748749" y="1361938"/>
            <a:ext cx="6765925" cy="496888"/>
          </a:xfrm>
        </p:spPr>
        <p:txBody>
          <a:bodyPr rtlCol="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it-IT" noProof="0"/>
              <a:t>Fare clic per modificare lo stile del titolo</a:t>
            </a:r>
          </a:p>
        </p:txBody>
      </p:sp>
      <p:sp>
        <p:nvSpPr>
          <p:cNvPr id="7" name="Segnaposto grafico 6">
            <a:extLst>
              <a:ext uri="{FF2B5EF4-FFF2-40B4-BE49-F238E27FC236}">
                <a16:creationId xmlns:a16="http://schemas.microsoft.com/office/drawing/2014/main" id="{08AF2DB4-A973-4307-B59C-6058A138835C}"/>
              </a:ext>
            </a:extLst>
          </p:cNvPr>
          <p:cNvSpPr>
            <a:spLocks noGrp="1"/>
          </p:cNvSpPr>
          <p:nvPr>
            <p:ph type="chart" sz="quarter" idx="13" hasCustomPrompt="1"/>
          </p:nvPr>
        </p:nvSpPr>
        <p:spPr>
          <a:xfrm>
            <a:off x="838200" y="2286002"/>
            <a:ext cx="6094270" cy="3542143"/>
          </a:xfrm>
        </p:spPr>
        <p:txBody>
          <a:bodyPr rtlCol="0"/>
          <a:lstStyle/>
          <a:p>
            <a:pPr rtl="0"/>
            <a:r>
              <a:rPr lang="it-IT" noProof="0"/>
              <a:t>Fai clic sull'icona per aggiungere un grafico</a:t>
            </a:r>
          </a:p>
        </p:txBody>
      </p:sp>
      <p:sp>
        <p:nvSpPr>
          <p:cNvPr id="11" name="Segnaposto testo 10">
            <a:extLst>
              <a:ext uri="{FF2B5EF4-FFF2-40B4-BE49-F238E27FC236}">
                <a16:creationId xmlns:a16="http://schemas.microsoft.com/office/drawing/2014/main" id="{339C283A-EC40-421C-8A0E-F9A3161C8890}"/>
              </a:ext>
            </a:extLst>
          </p:cNvPr>
          <p:cNvSpPr>
            <a:spLocks noGrp="1"/>
          </p:cNvSpPr>
          <p:nvPr>
            <p:ph type="body" sz="quarter" idx="14" hasCustomPrompt="1"/>
          </p:nvPr>
        </p:nvSpPr>
        <p:spPr>
          <a:xfrm>
            <a:off x="7858125" y="2284624"/>
            <a:ext cx="3147332" cy="306388"/>
          </a:xfrm>
        </p:spPr>
        <p:txBody>
          <a:bodyPr rtlCol="0">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it-IT" noProof="0"/>
              <a:t>Fai clic per modificare</a:t>
            </a:r>
          </a:p>
        </p:txBody>
      </p:sp>
      <p:sp>
        <p:nvSpPr>
          <p:cNvPr id="13" name="Segnaposto contenuto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it-IT" noProof="0"/>
              <a:t>Fai clic per aggiungere contenuto</a:t>
            </a:r>
          </a:p>
        </p:txBody>
      </p:sp>
      <p:sp>
        <p:nvSpPr>
          <p:cNvPr id="3" name="Segnaposto data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it-IT" noProof="0"/>
              <a:t>20XX</a:t>
            </a:r>
          </a:p>
        </p:txBody>
      </p:sp>
      <p:sp>
        <p:nvSpPr>
          <p:cNvPr id="4" name="Segnaposto piè di pagina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it-IT" noProof="0"/>
              <a:t>Presentazione</a:t>
            </a:r>
          </a:p>
        </p:txBody>
      </p:sp>
      <p:sp>
        <p:nvSpPr>
          <p:cNvPr id="5" name="Segnaposto numero diapositiva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2443938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lonna contenuto 3">
    <p:spTree>
      <p:nvGrpSpPr>
        <p:cNvPr id="1" name=""/>
        <p:cNvGrpSpPr/>
        <p:nvPr/>
      </p:nvGrpSpPr>
      <p:grpSpPr>
        <a:xfrm>
          <a:off x="0" y="0"/>
          <a:ext cx="0" cy="0"/>
          <a:chOff x="0" y="0"/>
          <a:chExt cx="0" cy="0"/>
        </a:xfrm>
      </p:grpSpPr>
      <p:sp>
        <p:nvSpPr>
          <p:cNvPr id="14" name="Titolo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solidFill>
                <a:latin typeface="+mj-lt"/>
                <a:ea typeface="+mj-ea"/>
                <a:cs typeface="+mj-cs"/>
              </a:defRPr>
            </a:lvl1pPr>
          </a:lstStyle>
          <a:p>
            <a:pPr rtl="0"/>
            <a:r>
              <a:rPr lang="it-IT" noProof="0"/>
              <a:t>FAI CLIC PER MODIFICARE LO STILE DEL TITOLO DELLO SCHEMA</a:t>
            </a:r>
          </a:p>
        </p:txBody>
      </p:sp>
      <p:sp>
        <p:nvSpPr>
          <p:cNvPr id="15" name="Segnaposto testo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it-IT" noProof="0"/>
              <a:t>FAI CLIC PER AGGIUNGERE IL SOTTOTITOLO</a:t>
            </a:r>
          </a:p>
        </p:txBody>
      </p:sp>
      <p:sp>
        <p:nvSpPr>
          <p:cNvPr id="17" name="Segnaposto testo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16" name="Segnaposto testo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it-IT" noProof="0"/>
              <a:t>FAI CLIC PER AGGIUNGERE IL SOTTOTITOLO</a:t>
            </a:r>
          </a:p>
        </p:txBody>
      </p:sp>
      <p:sp>
        <p:nvSpPr>
          <p:cNvPr id="18" name="Segnaposto testo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19" name="Segnaposto testo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it-IT" noProof="0"/>
              <a:t>FAI CLIC PER AGGIUNGERE IL SOTTOTITOLO</a:t>
            </a:r>
          </a:p>
        </p:txBody>
      </p:sp>
      <p:sp>
        <p:nvSpPr>
          <p:cNvPr id="20" name="Segnaposto testo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23" name="Segnaposto testo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it-IT" noProof="0"/>
              <a:t>FAI CLIC PER AGGIUNGERE IL SOTTOTITOLO</a:t>
            </a:r>
          </a:p>
        </p:txBody>
      </p:sp>
      <p:sp>
        <p:nvSpPr>
          <p:cNvPr id="24" name="Segnaposto testo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it-IT" noProof="0"/>
              <a:t>Fare clic per inserire il testo</a:t>
            </a:r>
          </a:p>
        </p:txBody>
      </p:sp>
      <p:sp>
        <p:nvSpPr>
          <p:cNvPr id="3" name="Segnaposto data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it-IT" noProof="0"/>
              <a:t>20XX</a:t>
            </a:r>
          </a:p>
        </p:txBody>
      </p:sp>
      <p:sp>
        <p:nvSpPr>
          <p:cNvPr id="4" name="Segnaposto piè di pagina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it-IT" noProof="0"/>
              <a:t>Presentazione</a:t>
            </a:r>
          </a:p>
        </p:txBody>
      </p:sp>
      <p:sp>
        <p:nvSpPr>
          <p:cNvPr id="5" name="Segnaposto numero diapositiva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it-IT" noProof="0" smtClean="0"/>
              <a:pPr rtl="0"/>
              <a:t>‹N›</a:t>
            </a:fld>
            <a:endParaRPr lang="it-IT" noProof="0"/>
          </a:p>
        </p:txBody>
      </p:sp>
      <p:pic>
        <p:nvPicPr>
          <p:cNvPr id="2" name="Elemento grafico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2342492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equenza temporale 2">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it-IT" noProof="0"/>
              <a:t>FARE CLIC PER MODIFICARE LO STILE DEL TITOLO DELLO SCHEMA</a:t>
            </a:r>
          </a:p>
        </p:txBody>
      </p:sp>
      <p:sp>
        <p:nvSpPr>
          <p:cNvPr id="6" name="Segnaposto testo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solidFill>
                <a:latin typeface="+mj-lt"/>
              </a:defRPr>
            </a:lvl1pPr>
          </a:lstStyle>
          <a:p>
            <a:pPr lvl="0" rtl="0"/>
            <a:r>
              <a:rPr lang="it-IT" noProof="0"/>
              <a:t>Anno</a:t>
            </a:r>
          </a:p>
        </p:txBody>
      </p:sp>
      <p:sp>
        <p:nvSpPr>
          <p:cNvPr id="7" name="Segnaposto testo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8" name="Segnaposto testo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9" name="Segnaposto testo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0" name="Segnaposto testo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2" name="Segnaposto testo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3" name="Segnaposto testo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4" name="Segnaposto testo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6" name="Segnaposto testo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7" name="Segnaposto testo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5" name="Segnaposto testo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8" name="Segnaposto testo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9" name="Segnaposto testo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11" name="Segnaposto testo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solidFill>
                <a:latin typeface="+mj-lt"/>
              </a:defRPr>
            </a:lvl1pPr>
          </a:lstStyle>
          <a:p>
            <a:pPr lvl="0" rtl="0"/>
            <a:r>
              <a:rPr lang="it-IT" noProof="0"/>
              <a:t>Anno</a:t>
            </a:r>
          </a:p>
        </p:txBody>
      </p:sp>
      <p:sp>
        <p:nvSpPr>
          <p:cNvPr id="20" name="Segnaposto testo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1" name="Segnaposto testo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2" name="Segnaposto testo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3" name="Segnaposto testo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4" name="Segnaposto testo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5" name="Segnaposto testo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6" name="Segnaposto testo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8" name="Segnaposto testo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9" name="Segnaposto testo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27" name="Segnaposto testo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30" name="Segnaposto testo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31" name="Segnaposto testo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it-IT" noProof="0"/>
              <a:t>MM</a:t>
            </a:r>
          </a:p>
        </p:txBody>
      </p:sp>
      <p:sp>
        <p:nvSpPr>
          <p:cNvPr id="32" name="Rettangolo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tx1">
                  <a:lumMod val="75000"/>
                  <a:lumOff val="25000"/>
                </a:schemeClr>
              </a:solidFill>
            </a:endParaRPr>
          </a:p>
        </p:txBody>
      </p:sp>
      <p:sp>
        <p:nvSpPr>
          <p:cNvPr id="36" name="Segnaposto data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it-IT" noProof="0"/>
              <a:t>20XX</a:t>
            </a:r>
          </a:p>
        </p:txBody>
      </p:sp>
      <p:sp>
        <p:nvSpPr>
          <p:cNvPr id="37" name="Segnaposto piè di pagina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it-IT" noProof="0"/>
              <a:t>Presentazione</a:t>
            </a:r>
          </a:p>
        </p:txBody>
      </p:sp>
      <p:sp>
        <p:nvSpPr>
          <p:cNvPr id="38" name="Segnaposto numero diapositiva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778914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Contenuto tr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solidFill>
                <a:latin typeface="+mj-lt"/>
                <a:ea typeface="+mj-ea"/>
                <a:cs typeface="+mj-cs"/>
              </a:defRPr>
            </a:lvl1pPr>
          </a:lstStyle>
          <a:p>
            <a:pPr rtl="0"/>
            <a:r>
              <a:rPr lang="it-IT" noProof="0"/>
              <a:t>FARE CLIC PER MODIFICARE LO STILE DEL TITOLO</a:t>
            </a:r>
          </a:p>
        </p:txBody>
      </p:sp>
      <p:sp>
        <p:nvSpPr>
          <p:cNvPr id="3" name="Segnaposto tes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 IL TESTO DELLO SCHEMA</a:t>
            </a:r>
          </a:p>
        </p:txBody>
      </p:sp>
      <p:sp>
        <p:nvSpPr>
          <p:cNvPr id="4" name="Segnaposto contenuto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243104"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it-IT" noProof="0"/>
              <a:t>FAI CLIC PER MODIFICARE IL TESTO DELLO SCHEMA</a:t>
            </a:r>
          </a:p>
        </p:txBody>
      </p:sp>
      <p:sp>
        <p:nvSpPr>
          <p:cNvPr id="6" name="Segnaposto contenuto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647665" y="3834606"/>
            <a:ext cx="2896671"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1" name="Segnaposto testo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 IL TESTO DELLO SCHEMA</a:t>
            </a:r>
          </a:p>
        </p:txBody>
      </p:sp>
      <p:sp>
        <p:nvSpPr>
          <p:cNvPr id="22" name="Segnaposto contenuto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8066421"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it-IT" noProof="0"/>
              <a:t>20XX</a:t>
            </a:r>
          </a:p>
        </p:txBody>
      </p:sp>
      <p:sp>
        <p:nvSpPr>
          <p:cNvPr id="8" name="Segnaposto piè di pa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it-IT" noProof="0"/>
              <a:t>Presentazione</a:t>
            </a:r>
          </a:p>
        </p:txBody>
      </p:sp>
      <p:sp>
        <p:nvSpPr>
          <p:cNvPr id="9" name="Segnaposto numero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198178975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Finanziamenti">
    <p:spTree>
      <p:nvGrpSpPr>
        <p:cNvPr id="1" name=""/>
        <p:cNvGrpSpPr/>
        <p:nvPr/>
      </p:nvGrpSpPr>
      <p:grpSpPr>
        <a:xfrm>
          <a:off x="0" y="0"/>
          <a:ext cx="0" cy="0"/>
          <a:chOff x="0" y="0"/>
          <a:chExt cx="0" cy="0"/>
        </a:xfrm>
      </p:grpSpPr>
      <p:cxnSp>
        <p:nvCxnSpPr>
          <p:cNvPr id="16" name="Connettore diritto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it-IT" noProof="0"/>
              <a:t>FAI CLIC PER MODIFICARE LO STILE DEL TITOLO DELLO SCHEMA</a:t>
            </a:r>
          </a:p>
        </p:txBody>
      </p:sp>
      <p:sp>
        <p:nvSpPr>
          <p:cNvPr id="11" name="Segnaposto contenuto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Fai clic per aggiungere contenuto</a:t>
            </a:r>
          </a:p>
        </p:txBody>
      </p:sp>
      <p:sp>
        <p:nvSpPr>
          <p:cNvPr id="3" name="Segnaposto tes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17" name="Segnaposto testo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4" name="Segnaposto contenuto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it-IT" noProof="0"/>
              <a:t>Fare clic per modificare lo stile del titolo</a:t>
            </a:r>
          </a:p>
        </p:txBody>
      </p:sp>
      <p:sp>
        <p:nvSpPr>
          <p:cNvPr id="24" name="Segnaposto contenuto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Fai clic per aggiungere contenuto</a:t>
            </a:r>
          </a:p>
        </p:txBody>
      </p:sp>
      <p:sp>
        <p:nvSpPr>
          <p:cNvPr id="5" name="Segnaposto tes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18" name="Segnaposto testo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it-IT" noProof="0"/>
              <a:t>FAI CLIC PER MODIFICARE</a:t>
            </a:r>
          </a:p>
        </p:txBody>
      </p:sp>
      <p:sp>
        <p:nvSpPr>
          <p:cNvPr id="6" name="Segnaposto contenuto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it-IT" noProof="0"/>
              <a:t>Fare clic per modificare lo stile del titolo</a:t>
            </a:r>
          </a:p>
        </p:txBody>
      </p:sp>
      <p:sp>
        <p:nvSpPr>
          <p:cNvPr id="25" name="Segnaposto contenuto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Fai clic per aggiungere contenuto</a:t>
            </a:r>
          </a:p>
        </p:txBody>
      </p:sp>
      <p:sp>
        <p:nvSpPr>
          <p:cNvPr id="21" name="Segnaposto testo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19" name="Segnaposto testo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22" name="Segnaposto contenuto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it-IT" noProof="0"/>
              <a:t>Fare clic per modificare lo stile del titolo</a:t>
            </a:r>
          </a:p>
        </p:txBody>
      </p:sp>
      <p:sp>
        <p:nvSpPr>
          <p:cNvPr id="26" name="Segnaposto contenuto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Fai clic per aggiungere contenuto</a:t>
            </a:r>
          </a:p>
        </p:txBody>
      </p:sp>
      <p:sp>
        <p:nvSpPr>
          <p:cNvPr id="14" name="Segnaposto testo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23" name="Segnaposto testo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FAI CLIC PER MODIFICARE</a:t>
            </a:r>
          </a:p>
        </p:txBody>
      </p:sp>
      <p:sp>
        <p:nvSpPr>
          <p:cNvPr id="15" name="Segnaposto contenuto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it-IT" noProof="0"/>
              <a:t>Fare clic per modificare lo stile del titolo</a:t>
            </a:r>
          </a:p>
        </p:txBody>
      </p:sp>
      <p:sp>
        <p:nvSpPr>
          <p:cNvPr id="7" name="Segnaposto dat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it-IT" noProof="0"/>
              <a:t>20XX</a:t>
            </a:r>
          </a:p>
        </p:txBody>
      </p:sp>
      <p:sp>
        <p:nvSpPr>
          <p:cNvPr id="8" name="Segnaposto piè di pa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it-IT" noProof="0"/>
              <a:t>Presentazione</a:t>
            </a:r>
          </a:p>
        </p:txBody>
      </p:sp>
      <p:sp>
        <p:nvSpPr>
          <p:cNvPr id="9" name="Segnaposto numero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29319179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r>
              <a:rPr lang="it-IT" noProof="0"/>
              <a:t>20XX</a:t>
            </a:r>
          </a:p>
        </p:txBody>
      </p:sp>
      <p:sp>
        <p:nvSpPr>
          <p:cNvPr id="5" name="Footer Placeholder 4"/>
          <p:cNvSpPr>
            <a:spLocks noGrp="1"/>
          </p:cNvSpPr>
          <p:nvPr>
            <p:ph type="ftr" sz="quarter" idx="11"/>
          </p:nvPr>
        </p:nvSpPr>
        <p:spPr/>
        <p:txBody>
          <a:bodyPr/>
          <a:lstStyle/>
          <a:p>
            <a:pPr rtl="0"/>
            <a:r>
              <a:rPr lang="it-IT" noProof="0"/>
              <a:t>Presentazione</a:t>
            </a:r>
          </a:p>
        </p:txBody>
      </p:sp>
      <p:sp>
        <p:nvSpPr>
          <p:cNvPr id="6" name="Slide Number Placeholder 5"/>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110272647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onna contenuto 2">
    <p:spTree>
      <p:nvGrpSpPr>
        <p:cNvPr id="1" name=""/>
        <p:cNvGrpSpPr/>
        <p:nvPr/>
      </p:nvGrpSpPr>
      <p:grpSpPr>
        <a:xfrm>
          <a:off x="0" y="0"/>
          <a:ext cx="0" cy="0"/>
          <a:chOff x="0" y="0"/>
          <a:chExt cx="0" cy="0"/>
        </a:xfrm>
      </p:grpSpPr>
      <p:sp>
        <p:nvSpPr>
          <p:cNvPr id="14" name="Titolo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solidFill>
                <a:latin typeface="+mj-lt"/>
                <a:ea typeface="+mj-ea"/>
                <a:cs typeface="+mj-cs"/>
              </a:defRPr>
            </a:lvl1pPr>
          </a:lstStyle>
          <a:p>
            <a:pPr rtl="0"/>
            <a:r>
              <a:rPr lang="it-IT" noProof="0"/>
              <a:t>FAI CLIC PER MODIFICARE LO STILE DEL TITOLO DELLO SCHEMA</a:t>
            </a:r>
          </a:p>
        </p:txBody>
      </p:sp>
      <p:sp>
        <p:nvSpPr>
          <p:cNvPr id="15" name="Segnaposto testo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lvl="0" rtl="0"/>
            <a:r>
              <a:rPr lang="it-IT" noProof="0"/>
              <a:t>FAI CLIC PER AGGIUNGERE IL SOTTOTITOLO</a:t>
            </a:r>
          </a:p>
        </p:txBody>
      </p:sp>
      <p:sp>
        <p:nvSpPr>
          <p:cNvPr id="17" name="Segnaposto testo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it-IT" noProof="0"/>
              <a:t>Fare clic per inserire il testo</a:t>
            </a:r>
          </a:p>
        </p:txBody>
      </p:sp>
      <p:sp>
        <p:nvSpPr>
          <p:cNvPr id="31" name="Segnaposto testo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it-IT" noProof="0"/>
              <a:t>FAI CLIC PER AGGIUNGERE IL SOTTOTITOLO</a:t>
            </a:r>
          </a:p>
        </p:txBody>
      </p:sp>
      <p:sp>
        <p:nvSpPr>
          <p:cNvPr id="32" name="Segnaposto testo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it-IT" noProof="0"/>
              <a:t>Fare clic per inserire il testo</a:t>
            </a:r>
          </a:p>
        </p:txBody>
      </p:sp>
      <p:sp>
        <p:nvSpPr>
          <p:cNvPr id="33" name="Segnaposto testo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it-IT" noProof="0"/>
              <a:t>FAI CLIC PER AGGIUNGERE IL SOTTOTITOLO</a:t>
            </a:r>
          </a:p>
        </p:txBody>
      </p:sp>
      <p:sp>
        <p:nvSpPr>
          <p:cNvPr id="34" name="Segnaposto testo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it-IT" noProof="0"/>
              <a:t>Fare clic per inserire il testo</a:t>
            </a:r>
          </a:p>
        </p:txBody>
      </p:sp>
      <p:sp>
        <p:nvSpPr>
          <p:cNvPr id="12" name="Segnaposto testo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it-IT" noProof="0"/>
              <a:t>FAI CLIC PER AGGIUNGERE IL SOTTOTITOLO</a:t>
            </a:r>
          </a:p>
        </p:txBody>
      </p:sp>
      <p:sp>
        <p:nvSpPr>
          <p:cNvPr id="13" name="Segnaposto testo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it-IT" noProof="0"/>
              <a:t>Fare clic per inserire il testo</a:t>
            </a:r>
          </a:p>
        </p:txBody>
      </p:sp>
      <p:sp>
        <p:nvSpPr>
          <p:cNvPr id="3" name="Segnaposto data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it-IT" noProof="0"/>
              <a:t>20XX</a:t>
            </a:r>
          </a:p>
        </p:txBody>
      </p:sp>
      <p:sp>
        <p:nvSpPr>
          <p:cNvPr id="4" name="Segnaposto piè di pagina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it-IT" noProof="0"/>
              <a:t>Presentazione</a:t>
            </a:r>
          </a:p>
        </p:txBody>
      </p:sp>
      <p:sp>
        <p:nvSpPr>
          <p:cNvPr id="5" name="Segnaposto numero diapositiva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it-IT" noProof="0" smtClean="0"/>
              <a:t>‹N›</a:t>
            </a:fld>
            <a:endParaRPr lang="it-IT" noProof="0"/>
          </a:p>
        </p:txBody>
      </p:sp>
      <p:cxnSp>
        <p:nvCxnSpPr>
          <p:cNvPr id="2" name="Connettore diritto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erruzione di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bg1"/>
                </a:solidFill>
              </a:defRPr>
            </a:lvl1pPr>
          </a:lstStyle>
          <a:p>
            <a:pPr rtl="0"/>
            <a:r>
              <a:rPr lang="it-IT" noProof="0"/>
              <a:t>FAI CLIC PER MODIFICARE LO STILE DEL TITOLO DELLO SCHEMA</a:t>
            </a:r>
          </a:p>
        </p:txBody>
      </p:sp>
      <p:pic>
        <p:nvPicPr>
          <p:cNvPr id="5" name="Elemento grafico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uto 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bg1"/>
                </a:solidFill>
                <a:latin typeface="+mj-lt"/>
                <a:ea typeface="+mj-ea"/>
                <a:cs typeface="+mj-cs"/>
              </a:defRPr>
            </a:lvl1pPr>
          </a:lstStyle>
          <a:p>
            <a:pPr rtl="0"/>
            <a:r>
              <a:rPr lang="it-IT" noProof="0"/>
              <a:t>FARE CLIC PER MODIFICARE LO STILE DEL TITOLO</a:t>
            </a:r>
          </a:p>
        </p:txBody>
      </p:sp>
      <p:pic>
        <p:nvPicPr>
          <p:cNvPr id="11" name="Elemento grafico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Elemento grafico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Elemento grafico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Segnaposto tes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23" name="Segnaposto testo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24" name="Segnaposto testo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a:t>
            </a:r>
          </a:p>
        </p:txBody>
      </p:sp>
      <p:sp>
        <p:nvSpPr>
          <p:cNvPr id="4" name="Segnaposto contenuto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Fai clic per modificare</a:t>
            </a:r>
          </a:p>
        </p:txBody>
      </p:sp>
      <p:sp>
        <p:nvSpPr>
          <p:cNvPr id="25" name="Segnaposto contenuto 3">
            <a:extLst>
              <a:ext uri="{FF2B5EF4-FFF2-40B4-BE49-F238E27FC236}">
                <a16:creationId xmlns:a16="http://schemas.microsoft.com/office/drawing/2014/main" id="{82D8880F-3EAC-45C9-91F2-19A193791A18}"/>
              </a:ext>
            </a:extLst>
          </p:cNvPr>
          <p:cNvSpPr>
            <a:spLocks noGrp="1"/>
          </p:cNvSpPr>
          <p:nvPr>
            <p:ph sz="half" idx="17" hasCustomPrompt="1"/>
          </p:nvPr>
        </p:nvSpPr>
        <p:spPr>
          <a:xfrm>
            <a:off x="1129698"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Fare clic per modificare lo stile del titolo</a:t>
            </a:r>
          </a:p>
        </p:txBody>
      </p:sp>
      <p:sp>
        <p:nvSpPr>
          <p:cNvPr id="6" name="Segnaposto contenuto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Fai clic per modificare</a:t>
            </a:r>
          </a:p>
        </p:txBody>
      </p:sp>
      <p:sp>
        <p:nvSpPr>
          <p:cNvPr id="26" name="Segnaposto contenuto 5">
            <a:extLst>
              <a:ext uri="{FF2B5EF4-FFF2-40B4-BE49-F238E27FC236}">
                <a16:creationId xmlns:a16="http://schemas.microsoft.com/office/drawing/2014/main" id="{9019518E-E850-403D-A5B5-4B53F8C4A56B}"/>
              </a:ext>
            </a:extLst>
          </p:cNvPr>
          <p:cNvSpPr>
            <a:spLocks noGrp="1"/>
          </p:cNvSpPr>
          <p:nvPr>
            <p:ph sz="quarter" idx="18" hasCustomPrompt="1"/>
          </p:nvPr>
        </p:nvSpPr>
        <p:spPr>
          <a:xfrm>
            <a:off x="4526261" y="5280763"/>
            <a:ext cx="3139479" cy="462927"/>
          </a:xfrm>
        </p:spPr>
        <p:txBody>
          <a:bodyPr rtlCol="0">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Fare clic per modificare lo stile del titolo</a:t>
            </a:r>
          </a:p>
          <a:p>
            <a:pPr lvl="1" rtl="0"/>
            <a:endParaRPr lang="it-IT" noProof="0"/>
          </a:p>
        </p:txBody>
      </p:sp>
      <p:sp>
        <p:nvSpPr>
          <p:cNvPr id="22" name="Segnaposto contenuto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Fare clic per modificare gli stili del testo dello schema</a:t>
            </a:r>
          </a:p>
        </p:txBody>
      </p:sp>
      <p:sp>
        <p:nvSpPr>
          <p:cNvPr id="27" name="Segnaposto contenuto 3">
            <a:extLst>
              <a:ext uri="{FF2B5EF4-FFF2-40B4-BE49-F238E27FC236}">
                <a16:creationId xmlns:a16="http://schemas.microsoft.com/office/drawing/2014/main" id="{A8058154-45E5-403E-B714-AC85774F391F}"/>
              </a:ext>
            </a:extLst>
          </p:cNvPr>
          <p:cNvSpPr>
            <a:spLocks noGrp="1"/>
          </p:cNvSpPr>
          <p:nvPr>
            <p:ph sz="half" idx="19" hasCustomPrompt="1"/>
          </p:nvPr>
        </p:nvSpPr>
        <p:spPr>
          <a:xfrm>
            <a:off x="7938210"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it-IT" noProof="0"/>
              <a:t>Fare clic per modificare lo stile del titolo</a:t>
            </a:r>
          </a:p>
        </p:txBody>
      </p:sp>
      <p:sp>
        <p:nvSpPr>
          <p:cNvPr id="7" name="Segnaposto dat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it-IT" noProof="0"/>
              <a:t>20XX</a:t>
            </a:r>
          </a:p>
        </p:txBody>
      </p:sp>
      <p:sp>
        <p:nvSpPr>
          <p:cNvPr id="8" name="Segnaposto piè di pa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it-IT" noProof="0"/>
              <a:t>Presentazione</a:t>
            </a:r>
          </a:p>
        </p:txBody>
      </p:sp>
      <p:sp>
        <p:nvSpPr>
          <p:cNvPr id="9" name="Segnaposto numero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martAr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it-IT" noProof="0"/>
              <a:t>FAI CLIC PER MODIFICARE LO STILE DEL TITOLO DELLO SCHEMA</a:t>
            </a:r>
          </a:p>
        </p:txBody>
      </p:sp>
      <p:sp>
        <p:nvSpPr>
          <p:cNvPr id="7" name="Segnaposto SmartArt 6">
            <a:extLst>
              <a:ext uri="{FF2B5EF4-FFF2-40B4-BE49-F238E27FC236}">
                <a16:creationId xmlns:a16="http://schemas.microsoft.com/office/drawing/2014/main" id="{156CA116-0F6E-4EE9-B34F-03BA07161A7A}"/>
              </a:ext>
            </a:extLst>
          </p:cNvPr>
          <p:cNvSpPr>
            <a:spLocks noGrp="1"/>
          </p:cNvSpPr>
          <p:nvPr>
            <p:ph type="dgm" sz="quarter" idx="15" hasCustomPrompt="1"/>
          </p:nvPr>
        </p:nvSpPr>
        <p:spPr>
          <a:xfrm>
            <a:off x="838200" y="2139084"/>
            <a:ext cx="10515600" cy="3695338"/>
          </a:xfrm>
        </p:spPr>
        <p:txBody>
          <a:bodyPr rtlCol="0"/>
          <a:lstStyle/>
          <a:p>
            <a:pPr rtl="0"/>
            <a:r>
              <a:rPr lang="it-IT" noProof="0"/>
              <a:t>Fai clic sull'icona per aggiungere l'elemento grafico SmartArt</a:t>
            </a:r>
          </a:p>
        </p:txBody>
      </p:sp>
      <p:sp>
        <p:nvSpPr>
          <p:cNvPr id="3" name="Segnaposto data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it-IT" noProof="0"/>
              <a:t>20XX</a:t>
            </a:r>
          </a:p>
        </p:txBody>
      </p:sp>
      <p:sp>
        <p:nvSpPr>
          <p:cNvPr id="4" name="Segnaposto piè di pagina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it-IT" noProof="0"/>
              <a:t>Presentazione</a:t>
            </a:r>
          </a:p>
        </p:txBody>
      </p:sp>
      <p:cxnSp>
        <p:nvCxnSpPr>
          <p:cNvPr id="10" name="Connettore diritto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egnaposto numero diapositiva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r>
              <a:rPr lang="it-IT" noProof="0"/>
              <a:t>20XX</a:t>
            </a:r>
          </a:p>
        </p:txBody>
      </p:sp>
      <p:sp>
        <p:nvSpPr>
          <p:cNvPr id="5" name="Footer Placeholder 4"/>
          <p:cNvSpPr>
            <a:spLocks noGrp="1"/>
          </p:cNvSpPr>
          <p:nvPr>
            <p:ph type="ftr" sz="quarter" idx="11"/>
          </p:nvPr>
        </p:nvSpPr>
        <p:spPr/>
        <p:txBody>
          <a:bodyPr/>
          <a:lstStyle/>
          <a:p>
            <a:pPr rtl="0"/>
            <a:r>
              <a:rPr lang="it-IT" noProof="0"/>
              <a:t>Presentazione</a:t>
            </a:r>
          </a:p>
        </p:txBody>
      </p:sp>
      <p:sp>
        <p:nvSpPr>
          <p:cNvPr id="6" name="Slide Number Placeholder 5"/>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356293144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r>
              <a:rPr lang="it-IT" noProof="0"/>
              <a:t>20XX</a:t>
            </a:r>
          </a:p>
        </p:txBody>
      </p:sp>
      <p:sp>
        <p:nvSpPr>
          <p:cNvPr id="6" name="Footer Placeholder 5"/>
          <p:cNvSpPr>
            <a:spLocks noGrp="1"/>
          </p:cNvSpPr>
          <p:nvPr>
            <p:ph type="ftr" sz="quarter" idx="11"/>
          </p:nvPr>
        </p:nvSpPr>
        <p:spPr/>
        <p:txBody>
          <a:bodyPr/>
          <a:lstStyle/>
          <a:p>
            <a:pPr rtl="0"/>
            <a:r>
              <a:rPr lang="it-IT" noProof="0"/>
              <a:t>Presentazione</a:t>
            </a:r>
          </a:p>
        </p:txBody>
      </p:sp>
      <p:sp>
        <p:nvSpPr>
          <p:cNvPr id="7" name="Slide Number Placeholder 6"/>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194847551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r>
              <a:rPr lang="it-IT" noProof="0"/>
              <a:t>20XX</a:t>
            </a:r>
          </a:p>
        </p:txBody>
      </p:sp>
      <p:sp>
        <p:nvSpPr>
          <p:cNvPr id="8" name="Footer Placeholder 7"/>
          <p:cNvSpPr>
            <a:spLocks noGrp="1"/>
          </p:cNvSpPr>
          <p:nvPr>
            <p:ph type="ftr" sz="quarter" idx="11"/>
          </p:nvPr>
        </p:nvSpPr>
        <p:spPr/>
        <p:txBody>
          <a:bodyPr/>
          <a:lstStyle/>
          <a:p>
            <a:pPr rtl="0"/>
            <a:r>
              <a:rPr lang="it-IT" noProof="0"/>
              <a:t>Presentazione</a:t>
            </a:r>
          </a:p>
        </p:txBody>
      </p:sp>
      <p:sp>
        <p:nvSpPr>
          <p:cNvPr id="9" name="Slide Number Placeholder 8"/>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242000500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r>
              <a:rPr lang="it-IT" noProof="0"/>
              <a:t>20XX</a:t>
            </a:r>
          </a:p>
        </p:txBody>
      </p:sp>
      <p:sp>
        <p:nvSpPr>
          <p:cNvPr id="4" name="Footer Placeholder 3"/>
          <p:cNvSpPr>
            <a:spLocks noGrp="1"/>
          </p:cNvSpPr>
          <p:nvPr>
            <p:ph type="ftr" sz="quarter" idx="11"/>
          </p:nvPr>
        </p:nvSpPr>
        <p:spPr/>
        <p:txBody>
          <a:bodyPr/>
          <a:lstStyle/>
          <a:p>
            <a:pPr rtl="0"/>
            <a:r>
              <a:rPr lang="it-IT" noProof="0"/>
              <a:t>Presentazione</a:t>
            </a:r>
          </a:p>
        </p:txBody>
      </p:sp>
      <p:sp>
        <p:nvSpPr>
          <p:cNvPr id="5" name="Slide Number Placeholder 4"/>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423789573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391F7-63A2-4EDC-8717-ADA8ACB22AF3}" type="datetimeFigureOut">
              <a:rPr lang="it-IT" smtClean="0"/>
              <a:t>15/03/2023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5441BEA-7537-4910-BB3E-48955D8E0B12}" type="slidenum">
              <a:rPr lang="it-IT" smtClean="0"/>
              <a:t>‹N›</a:t>
            </a:fld>
            <a:endParaRPr lang="it-IT"/>
          </a:p>
        </p:txBody>
      </p:sp>
    </p:spTree>
    <p:extLst>
      <p:ext uri="{BB962C8B-B14F-4D97-AF65-F5344CB8AC3E}">
        <p14:creationId xmlns:p14="http://schemas.microsoft.com/office/powerpoint/2010/main" val="232580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r>
              <a:rPr lang="it-IT" noProof="0"/>
              <a:t>20XX</a:t>
            </a:r>
          </a:p>
        </p:txBody>
      </p:sp>
      <p:sp>
        <p:nvSpPr>
          <p:cNvPr id="6" name="Footer Placeholder 5"/>
          <p:cNvSpPr>
            <a:spLocks noGrp="1"/>
          </p:cNvSpPr>
          <p:nvPr>
            <p:ph type="ftr" sz="quarter" idx="11"/>
          </p:nvPr>
        </p:nvSpPr>
        <p:spPr/>
        <p:txBody>
          <a:bodyPr/>
          <a:lstStyle/>
          <a:p>
            <a:pPr rtl="0"/>
            <a:r>
              <a:rPr lang="it-IT" noProof="0"/>
              <a:t>Presentazione</a:t>
            </a:r>
          </a:p>
        </p:txBody>
      </p:sp>
      <p:sp>
        <p:nvSpPr>
          <p:cNvPr id="7" name="Slide Number Placeholder 6"/>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211557652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r>
              <a:rPr lang="it-IT" noProof="0"/>
              <a:t>20XX</a:t>
            </a:r>
          </a:p>
        </p:txBody>
      </p:sp>
      <p:sp>
        <p:nvSpPr>
          <p:cNvPr id="6" name="Footer Placeholder 5"/>
          <p:cNvSpPr>
            <a:spLocks noGrp="1"/>
          </p:cNvSpPr>
          <p:nvPr>
            <p:ph type="ftr" sz="quarter" idx="11"/>
          </p:nvPr>
        </p:nvSpPr>
        <p:spPr/>
        <p:txBody>
          <a:bodyPr/>
          <a:lstStyle/>
          <a:p>
            <a:pPr rtl="0"/>
            <a:r>
              <a:rPr lang="it-IT" noProof="0"/>
              <a:t>Presentazione</a:t>
            </a:r>
          </a:p>
        </p:txBody>
      </p:sp>
      <p:sp>
        <p:nvSpPr>
          <p:cNvPr id="7" name="Slide Number Placeholder 6"/>
          <p:cNvSpPr>
            <a:spLocks noGrp="1"/>
          </p:cNvSpPr>
          <p:nvPr>
            <p:ph type="sldNum" sz="quarter" idx="12"/>
          </p:nvPr>
        </p:nvSpPr>
        <p:spPr/>
        <p:txBody>
          <a:body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326508180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it-IT" noProof="0"/>
              <a:t>20XX</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it-IT" noProof="0"/>
              <a:t>Presentazione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5CEABB6-07DC-46E8-9B57-56EC44A396E5}" type="slidenum">
              <a:rPr lang="it-IT" noProof="0" smtClean="0"/>
              <a:pPr rtl="0"/>
              <a:t>‹N›</a:t>
            </a:fld>
            <a:endParaRPr lang="it-IT" noProof="0"/>
          </a:p>
        </p:txBody>
      </p:sp>
    </p:spTree>
    <p:extLst>
      <p:ext uri="{BB962C8B-B14F-4D97-AF65-F5344CB8AC3E}">
        <p14:creationId xmlns:p14="http://schemas.microsoft.com/office/powerpoint/2010/main" val="1201677013"/>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3688" r:id="rId20"/>
    <p:sldLayoutId id="2147483673" r:id="rId21"/>
    <p:sldLayoutId id="2147483699" r:id="rId22"/>
    <p:sldLayoutId id="21474836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unina.it/didattica/opportunita-studenti/erasmus/programma" TargetMode="Externa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pCXPUHy_ZVE" TargetMode="External"/><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17.xml"/><Relationship Id="rId5" Type="http://schemas.openxmlformats.org/officeDocument/2006/relationships/hyperlink" Target="mailto:Tiziana.bellardini@unina.it" TargetMode="External"/><Relationship Id="rId4" Type="http://schemas.openxmlformats.org/officeDocument/2006/relationships/hyperlink" Target="mailto:valeria.peluso@unina.i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dist.unina.it/didattica/erasmus" TargetMode="External"/><Relationship Id="rId2" Type="http://schemas.openxmlformats.org/officeDocument/2006/relationships/hyperlink" Target="https://www.dicea.unina.it/erasmu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12FD7F9-A952-4297-ABCA-68F9258D3E0C}"/>
              </a:ext>
            </a:extLst>
          </p:cNvPr>
          <p:cNvPicPr>
            <a:picLocks noChangeAspect="1"/>
          </p:cNvPicPr>
          <p:nvPr/>
        </p:nvPicPr>
        <p:blipFill rotWithShape="1">
          <a:blip r:embed="rId2"/>
          <a:srcRect l="5002" t="45888" r="3889" b="27798"/>
          <a:stretch/>
        </p:blipFill>
        <p:spPr>
          <a:xfrm>
            <a:off x="0" y="902526"/>
            <a:ext cx="12191999" cy="1601300"/>
          </a:xfrm>
          <a:prstGeom prst="rect">
            <a:avLst/>
          </a:prstGeom>
        </p:spPr>
      </p:pic>
      <p:sp>
        <p:nvSpPr>
          <p:cNvPr id="13" name="Text Box 7"/>
          <p:cNvSpPr txBox="1">
            <a:spLocks noChangeArrowheads="1"/>
          </p:cNvSpPr>
          <p:nvPr/>
        </p:nvSpPr>
        <p:spPr bwMode="auto">
          <a:xfrm>
            <a:off x="3296552" y="2794049"/>
            <a:ext cx="5347262" cy="1107996"/>
          </a:xfrm>
          <a:prstGeom prst="rect">
            <a:avLst/>
          </a:prstGeom>
          <a:solidFill>
            <a:schemeClr val="bg1"/>
          </a:solidFill>
          <a:ln>
            <a:noFill/>
          </a:ln>
          <a:effectLst/>
        </p:spPr>
        <p:txBody>
          <a:bodyPr wrap="square">
            <a:spAutoFit/>
          </a:bodyPr>
          <a:lstStyle/>
          <a:p>
            <a:pPr algn="ctr">
              <a:defRPr/>
            </a:pPr>
            <a:r>
              <a:rPr lang="it-IT" altLang="ko-KR" sz="2600" dirty="0">
                <a:solidFill>
                  <a:srgbClr val="C00000"/>
                </a:solidFill>
                <a:latin typeface="Franklin Gothic Medium Cond" pitchFamily="34" charset="0"/>
                <a:ea typeface="Batang" pitchFamily="18" charset="-127"/>
                <a:cs typeface="Arial" charset="0"/>
              </a:rPr>
              <a:t> </a:t>
            </a:r>
            <a:r>
              <a:rPr lang="it-IT" altLang="ko-KR" sz="2000" b="1" dirty="0">
                <a:solidFill>
                  <a:srgbClr val="FF0000"/>
                </a:solidFill>
                <a:latin typeface="Century Gothic" panose="020B0502020202020204" pitchFamily="34" charset="0"/>
                <a:ea typeface="Batang" pitchFamily="18" charset="-127"/>
                <a:cs typeface="Arial" charset="0"/>
              </a:rPr>
              <a:t>Bando Erasmus+ </a:t>
            </a:r>
            <a:r>
              <a:rPr lang="it-IT" altLang="ko-KR" sz="2000" b="1" dirty="0" err="1">
                <a:solidFill>
                  <a:srgbClr val="FF0000"/>
                </a:solidFill>
                <a:latin typeface="Century Gothic" panose="020B0502020202020204" pitchFamily="34" charset="0"/>
                <a:ea typeface="Batang" pitchFamily="18" charset="-127"/>
                <a:cs typeface="Arial" charset="0"/>
              </a:rPr>
              <a:t>a.a</a:t>
            </a:r>
            <a:r>
              <a:rPr lang="it-IT" altLang="ko-KR" sz="2000" b="1" dirty="0">
                <a:solidFill>
                  <a:srgbClr val="FF0000"/>
                </a:solidFill>
                <a:latin typeface="Century Gothic" panose="020B0502020202020204" pitchFamily="34" charset="0"/>
                <a:ea typeface="Batang" pitchFamily="18" charset="-127"/>
                <a:cs typeface="Arial" charset="0"/>
              </a:rPr>
              <a:t>. 2023/2024</a:t>
            </a:r>
          </a:p>
          <a:p>
            <a:pPr algn="ctr">
              <a:defRPr/>
            </a:pPr>
            <a:r>
              <a:rPr lang="it-IT" altLang="ko-KR" sz="2000" dirty="0">
                <a:solidFill>
                  <a:srgbClr val="FF0000"/>
                </a:solidFill>
                <a:latin typeface="Century Gothic" panose="020B0502020202020204" pitchFamily="34" charset="0"/>
                <a:ea typeface="Batang" pitchFamily="18" charset="-127"/>
                <a:cs typeface="Arial" charset="0"/>
              </a:rPr>
              <a:t>SCADENZA PRESENTAZIONE DOMANDE </a:t>
            </a:r>
          </a:p>
          <a:p>
            <a:pPr algn="ctr">
              <a:defRPr/>
            </a:pPr>
            <a:r>
              <a:rPr lang="it-IT" altLang="ko-KR" sz="2000" b="1" dirty="0">
                <a:solidFill>
                  <a:srgbClr val="FF0000"/>
                </a:solidFill>
                <a:latin typeface="Century Gothic" panose="020B0502020202020204" pitchFamily="34" charset="0"/>
                <a:ea typeface="Batang" pitchFamily="18" charset="-127"/>
                <a:cs typeface="Arial" charset="0"/>
              </a:rPr>
              <a:t>20 MARZO 2023 ORE 12:00</a:t>
            </a:r>
          </a:p>
        </p:txBody>
      </p:sp>
      <p:sp>
        <p:nvSpPr>
          <p:cNvPr id="16" name="Rectangle 8"/>
          <p:cNvSpPr>
            <a:spLocks noChangeArrowheads="1"/>
          </p:cNvSpPr>
          <p:nvPr/>
        </p:nvSpPr>
        <p:spPr bwMode="auto">
          <a:xfrm>
            <a:off x="0" y="6488668"/>
            <a:ext cx="12191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ko-KR" i="1" dirty="0">
                <a:solidFill>
                  <a:srgbClr val="FF0000"/>
                </a:solidFill>
                <a:latin typeface="Calibri" panose="020F0502020204030204" pitchFamily="34" charset="0"/>
                <a:ea typeface="Batang" pitchFamily="18" charset="-127"/>
                <a:cs typeface="Arial" panose="020B0604020202020204" pitchFamily="34" charset="0"/>
              </a:rPr>
              <a:t>                                                                                                                         </a:t>
            </a:r>
            <a:r>
              <a:rPr lang="it-IT" altLang="ko-KR" sz="1500" b="1" i="1" dirty="0">
                <a:latin typeface="Century Gothic" panose="020B0502020202020204" pitchFamily="34" charset="0"/>
                <a:ea typeface="Batang" pitchFamily="18" charset="-127"/>
                <a:cs typeface="Arial" panose="020B0604020202020204" pitchFamily="34" charset="0"/>
              </a:rPr>
              <a:t>Napoli, 16 marzo 2023, ore 15:00</a:t>
            </a:r>
          </a:p>
        </p:txBody>
      </p:sp>
      <p:sp>
        <p:nvSpPr>
          <p:cNvPr id="7" name="Rectangle 8"/>
          <p:cNvSpPr>
            <a:spLocks noChangeArrowheads="1"/>
          </p:cNvSpPr>
          <p:nvPr/>
        </p:nvSpPr>
        <p:spPr bwMode="auto">
          <a:xfrm>
            <a:off x="2872141" y="4158672"/>
            <a:ext cx="6196084" cy="220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spcBef>
                <a:spcPts val="50"/>
              </a:spcBef>
              <a:defRPr/>
            </a:pPr>
            <a:r>
              <a:rPr lang="it-IT" altLang="ko-KR" b="1" dirty="0">
                <a:latin typeface="+mn-lt"/>
                <a:ea typeface="Batang" pitchFamily="18" charset="-127"/>
                <a:cs typeface="Arial" panose="020B0604020202020204" pitchFamily="34" charset="0"/>
              </a:rPr>
              <a:t>Francesca Pagliara</a:t>
            </a:r>
          </a:p>
          <a:p>
            <a:pPr algn="ctr" defTabSz="457200" eaLnBrk="1" hangingPunct="1">
              <a:spcBef>
                <a:spcPts val="50"/>
              </a:spcBef>
              <a:spcAft>
                <a:spcPts val="1200"/>
              </a:spcAft>
              <a:defRPr/>
            </a:pPr>
            <a:r>
              <a:rPr lang="it-IT" altLang="ko-KR" dirty="0">
                <a:solidFill>
                  <a:schemeClr val="tx2"/>
                </a:solidFill>
                <a:latin typeface="+mn-lt"/>
                <a:ea typeface="Batang" pitchFamily="18" charset="-127"/>
                <a:cs typeface="Arial" panose="020B0604020202020204" pitchFamily="34" charset="0"/>
              </a:rPr>
              <a:t>Delegato Erasmus </a:t>
            </a:r>
            <a:r>
              <a:rPr lang="it-IT" altLang="ko-KR" dirty="0">
                <a:solidFill>
                  <a:srgbClr val="44546A"/>
                </a:solidFill>
                <a:latin typeface="+mn-lt"/>
                <a:ea typeface="Batang" pitchFamily="18" charset="-127"/>
                <a:cs typeface="Arial" panose="020B0604020202020204" pitchFamily="34" charset="0"/>
              </a:rPr>
              <a:t>DICEA</a:t>
            </a:r>
            <a:endParaRPr lang="it-IT" altLang="ko-KR" dirty="0">
              <a:solidFill>
                <a:srgbClr val="C00000"/>
              </a:solidFill>
              <a:latin typeface="+mn-lt"/>
              <a:ea typeface="Batang" pitchFamily="18" charset="-127"/>
              <a:cs typeface="Arial" panose="020B0604020202020204" pitchFamily="34" charset="0"/>
            </a:endParaRPr>
          </a:p>
          <a:p>
            <a:pPr algn="ctr" eaLnBrk="1" hangingPunct="1">
              <a:spcBef>
                <a:spcPts val="50"/>
              </a:spcBef>
            </a:pPr>
            <a:r>
              <a:rPr lang="it-IT" altLang="ko-KR" b="1" dirty="0">
                <a:latin typeface="+mn-lt"/>
                <a:ea typeface="Batang" pitchFamily="18" charset="-127"/>
                <a:cs typeface="Arial" panose="020B0604020202020204" pitchFamily="34" charset="0"/>
              </a:rPr>
              <a:t>Maria Polese</a:t>
            </a:r>
          </a:p>
          <a:p>
            <a:pPr algn="ctr" eaLnBrk="1" hangingPunct="1">
              <a:spcBef>
                <a:spcPts val="50"/>
              </a:spcBef>
              <a:spcAft>
                <a:spcPts val="1200"/>
              </a:spcAft>
            </a:pPr>
            <a:r>
              <a:rPr lang="it-IT" altLang="ko-KR" dirty="0">
                <a:solidFill>
                  <a:schemeClr val="tx2"/>
                </a:solidFill>
                <a:latin typeface="+mn-lt"/>
                <a:ea typeface="Batang" pitchFamily="18" charset="-127"/>
                <a:cs typeface="Arial" panose="020B0604020202020204" pitchFamily="34" charset="0"/>
              </a:rPr>
              <a:t>Delegato Erasmus DIST </a:t>
            </a:r>
          </a:p>
          <a:p>
            <a:pPr algn="ctr" eaLnBrk="1" hangingPunct="1">
              <a:spcBef>
                <a:spcPts val="50"/>
              </a:spcBef>
              <a:spcAft>
                <a:spcPts val="600"/>
              </a:spcAft>
            </a:pPr>
            <a:r>
              <a:rPr lang="it-IT" altLang="ko-KR" b="1" dirty="0">
                <a:latin typeface="+mn-lt"/>
                <a:ea typeface="Batang" pitchFamily="18" charset="-127"/>
                <a:cs typeface="Arial" panose="020B0604020202020204" pitchFamily="34" charset="0"/>
              </a:rPr>
              <a:t>Valeria Peluso e Tiziana </a:t>
            </a:r>
            <a:r>
              <a:rPr lang="it-IT" altLang="ko-KR" b="1" dirty="0" err="1">
                <a:latin typeface="+mn-lt"/>
                <a:ea typeface="Batang" pitchFamily="18" charset="-127"/>
                <a:cs typeface="Arial" panose="020B0604020202020204" pitchFamily="34" charset="0"/>
              </a:rPr>
              <a:t>Bellardini</a:t>
            </a:r>
            <a:endParaRPr lang="it-IT" altLang="ko-KR" b="1" dirty="0">
              <a:latin typeface="+mn-lt"/>
              <a:ea typeface="Batang" pitchFamily="18" charset="-127"/>
              <a:cs typeface="Arial" panose="020B0604020202020204" pitchFamily="34" charset="0"/>
            </a:endParaRPr>
          </a:p>
          <a:p>
            <a:pPr algn="ctr" eaLnBrk="1" hangingPunct="1">
              <a:spcBef>
                <a:spcPts val="50"/>
              </a:spcBef>
              <a:spcAft>
                <a:spcPts val="600"/>
              </a:spcAft>
            </a:pPr>
            <a:r>
              <a:rPr lang="it-IT" altLang="ko-KR" dirty="0">
                <a:solidFill>
                  <a:schemeClr val="tx2"/>
                </a:solidFill>
                <a:latin typeface="+mn-lt"/>
                <a:ea typeface="Batang" pitchFamily="18" charset="-127"/>
                <a:cs typeface="Arial" panose="020B0604020202020204" pitchFamily="34" charset="0"/>
              </a:rPr>
              <a:t>Referenti amministrativi Erasmus presso il DIST e DICEA</a:t>
            </a:r>
            <a:endParaRPr lang="it-IT" altLang="ko-KR" sz="2000" dirty="0">
              <a:solidFill>
                <a:schemeClr val="tx2"/>
              </a:solidFill>
              <a:latin typeface="+mn-lt"/>
              <a:ea typeface="Batang" pitchFamily="18" charset="-127"/>
              <a:cs typeface="Arial" panose="020B0604020202020204" pitchFamily="34" charset="0"/>
            </a:endParaRPr>
          </a:p>
        </p:txBody>
      </p:sp>
      <p:pic>
        <p:nvPicPr>
          <p:cNvPr id="3" name="Immagine 2">
            <a:extLst>
              <a:ext uri="{FF2B5EF4-FFF2-40B4-BE49-F238E27FC236}">
                <a16:creationId xmlns:a16="http://schemas.microsoft.com/office/drawing/2014/main" id="{104DBB0F-0A2A-4095-B80A-198B44D1D599}"/>
              </a:ext>
            </a:extLst>
          </p:cNvPr>
          <p:cNvPicPr>
            <a:picLocks noChangeAspect="1"/>
          </p:cNvPicPr>
          <p:nvPr/>
        </p:nvPicPr>
        <p:blipFill rotWithShape="1">
          <a:blip r:embed="rId2"/>
          <a:srcRect l="4304" t="2905" r="3592" b="70684"/>
          <a:stretch/>
        </p:blipFill>
        <p:spPr>
          <a:xfrm>
            <a:off x="3515689" y="0"/>
            <a:ext cx="5160614" cy="950154"/>
          </a:xfrm>
          <a:prstGeom prst="rect">
            <a:avLst/>
          </a:prstGeom>
        </p:spPr>
      </p:pic>
      <p:pic>
        <p:nvPicPr>
          <p:cNvPr id="9" name="Immagine 8">
            <a:extLst>
              <a:ext uri="{FF2B5EF4-FFF2-40B4-BE49-F238E27FC236}">
                <a16:creationId xmlns:a16="http://schemas.microsoft.com/office/drawing/2014/main" id="{355466B7-14B3-44DD-BA5C-AF4944ACB278}"/>
              </a:ext>
            </a:extLst>
          </p:cNvPr>
          <p:cNvPicPr>
            <a:picLocks noChangeAspect="1"/>
          </p:cNvPicPr>
          <p:nvPr/>
        </p:nvPicPr>
        <p:blipFill rotWithShape="1">
          <a:blip r:embed="rId2"/>
          <a:srcRect r="92422" b="72937"/>
          <a:stretch/>
        </p:blipFill>
        <p:spPr>
          <a:xfrm>
            <a:off x="1" y="0"/>
            <a:ext cx="3515690" cy="950150"/>
          </a:xfrm>
          <a:prstGeom prst="rect">
            <a:avLst/>
          </a:prstGeom>
        </p:spPr>
      </p:pic>
      <p:pic>
        <p:nvPicPr>
          <p:cNvPr id="14" name="Immagine 13">
            <a:extLst>
              <a:ext uri="{FF2B5EF4-FFF2-40B4-BE49-F238E27FC236}">
                <a16:creationId xmlns:a16="http://schemas.microsoft.com/office/drawing/2014/main" id="{4FFA8603-72B8-4A2E-B430-BA02F6C03418}"/>
              </a:ext>
            </a:extLst>
          </p:cNvPr>
          <p:cNvPicPr>
            <a:picLocks noChangeAspect="1"/>
          </p:cNvPicPr>
          <p:nvPr/>
        </p:nvPicPr>
        <p:blipFill rotWithShape="1">
          <a:blip r:embed="rId2"/>
          <a:srcRect r="92422" b="72937"/>
          <a:stretch/>
        </p:blipFill>
        <p:spPr>
          <a:xfrm>
            <a:off x="8660544" y="0"/>
            <a:ext cx="3531456" cy="950150"/>
          </a:xfrm>
          <a:prstGeom prst="rect">
            <a:avLst/>
          </a:prstGeom>
        </p:spPr>
      </p:pic>
    </p:spTree>
    <p:extLst>
      <p:ext uri="{BB962C8B-B14F-4D97-AF65-F5344CB8AC3E}">
        <p14:creationId xmlns:p14="http://schemas.microsoft.com/office/powerpoint/2010/main" val="110487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5A119A0-102A-4D7F-AD4F-00B65B7012C9}"/>
              </a:ext>
            </a:extLst>
          </p:cNvPr>
          <p:cNvSpPr txBox="1"/>
          <p:nvPr/>
        </p:nvSpPr>
        <p:spPr>
          <a:xfrm>
            <a:off x="762000" y="612844"/>
            <a:ext cx="10972799" cy="5632311"/>
          </a:xfrm>
          <a:prstGeom prst="rect">
            <a:avLst/>
          </a:prstGeom>
          <a:noFill/>
        </p:spPr>
        <p:txBody>
          <a:bodyPr wrap="square">
            <a:spAutoFit/>
          </a:bodyPr>
          <a:lstStyle/>
          <a:p>
            <a:pPr marL="342900" indent="-342900" algn="just">
              <a:buFont typeface="Wingdings" panose="05000000000000000000" pitchFamily="2" charset="2"/>
              <a:buChar char="ü"/>
            </a:pPr>
            <a:r>
              <a:rPr lang="it-IT" sz="2000" b="1" dirty="0">
                <a:solidFill>
                  <a:srgbClr val="FF0000"/>
                </a:solidFill>
              </a:rPr>
              <a:t>Sono ammessi alla selezione tutti gli studenti regolarmente iscritti ad un corso di studi triennale, magistrale, magistrale a ciclo unico dell'Università degli Studi di Napoli Federico II</a:t>
            </a:r>
            <a:r>
              <a:rPr lang="it-IT" sz="2000" dirty="0"/>
              <a:t>. Gli studenti devono in ogni caso possedere una carriera attiva ed essere in regola con i versamenti delle tasse e dei contributi, a pena di esclusione.</a:t>
            </a:r>
          </a:p>
          <a:p>
            <a:pPr marL="342900" indent="-342900" algn="just">
              <a:buFont typeface="Wingdings" panose="05000000000000000000" pitchFamily="2" charset="2"/>
              <a:buChar char="ü"/>
            </a:pPr>
            <a:endParaRPr lang="it-IT" sz="2000" dirty="0"/>
          </a:p>
          <a:p>
            <a:pPr marL="342900" indent="-342900" algn="just">
              <a:buFont typeface="Wingdings" panose="05000000000000000000" pitchFamily="2" charset="2"/>
              <a:buChar char="ü"/>
            </a:pPr>
            <a:r>
              <a:rPr lang="it-IT" sz="2000" dirty="0"/>
              <a:t> Gli studenti iscritti al I anno delle </a:t>
            </a:r>
            <a:r>
              <a:rPr lang="it-IT" sz="2000" b="1" dirty="0">
                <a:solidFill>
                  <a:srgbClr val="FF0000"/>
                </a:solidFill>
              </a:rPr>
              <a:t>Lauree triennali e delle Lauree Magistrali </a:t>
            </a:r>
            <a:r>
              <a:rPr lang="it-IT" sz="2000" dirty="0"/>
              <a:t>a ciclo unico devono avere acquisito, alla data del </a:t>
            </a:r>
            <a:r>
              <a:rPr lang="it-IT" sz="2000" b="1" dirty="0">
                <a:solidFill>
                  <a:srgbClr val="FF0000"/>
                </a:solidFill>
              </a:rPr>
              <a:t>15.3.2023</a:t>
            </a:r>
            <a:r>
              <a:rPr lang="it-IT" sz="2000" dirty="0"/>
              <a:t> almeno </a:t>
            </a:r>
            <a:r>
              <a:rPr lang="it-IT" sz="2000" b="1" dirty="0">
                <a:solidFill>
                  <a:srgbClr val="FF0000"/>
                </a:solidFill>
              </a:rPr>
              <a:t>12 CFU.</a:t>
            </a:r>
          </a:p>
          <a:p>
            <a:pPr marL="342900" indent="-342900" algn="just">
              <a:buFont typeface="Wingdings" panose="05000000000000000000" pitchFamily="2" charset="2"/>
              <a:buChar char="ü"/>
            </a:pPr>
            <a:r>
              <a:rPr lang="it-IT" sz="2000" dirty="0"/>
              <a:t>     (</a:t>
            </a:r>
            <a:r>
              <a:rPr lang="it-IT" sz="2000" u="sng" dirty="0"/>
              <a:t>saranno scartate d’ufficio le domande degli studenti che non posseggono il requisito dei 12 CFU</a:t>
            </a:r>
            <a:r>
              <a:rPr lang="it-IT" sz="2000" dirty="0"/>
              <a:t>).</a:t>
            </a:r>
          </a:p>
          <a:p>
            <a:pPr marL="342900" indent="-342900" algn="just">
              <a:buFont typeface="Wingdings" panose="05000000000000000000" pitchFamily="2" charset="2"/>
              <a:buChar char="ü"/>
            </a:pPr>
            <a:endParaRPr lang="it-IT" sz="2000" dirty="0"/>
          </a:p>
          <a:p>
            <a:pPr marL="342900" indent="-342900" algn="just">
              <a:buFont typeface="Wingdings" panose="05000000000000000000" pitchFamily="2" charset="2"/>
              <a:buChar char="ü"/>
            </a:pPr>
            <a:r>
              <a:rPr lang="it-IT" sz="2000" dirty="0"/>
              <a:t>Gli </a:t>
            </a:r>
            <a:r>
              <a:rPr lang="it-IT" sz="2000" b="1" dirty="0">
                <a:solidFill>
                  <a:srgbClr val="FF0000"/>
                </a:solidFill>
              </a:rPr>
              <a:t>studenti iscritti al terzo anno di una laurea triennale possono partecipare per partire durante il primo anno della laurea magistrale di continuità </a:t>
            </a:r>
            <a:r>
              <a:rPr lang="it-IT" sz="2000" dirty="0"/>
              <a:t>(medesima area), purché all’atto della sottoscrizione dell’accordo, </a:t>
            </a:r>
            <a:r>
              <a:rPr lang="it-IT" sz="2000" u="sng" dirty="0"/>
              <a:t>risultino regolarmente iscritti al primo anno di una delle lauree magistrali attivate presso il medesimo Dipartimento</a:t>
            </a:r>
            <a:r>
              <a:rPr lang="it-IT" sz="2000" dirty="0"/>
              <a:t>.</a:t>
            </a:r>
          </a:p>
          <a:p>
            <a:pPr marL="342900" indent="-342900" algn="just">
              <a:buFont typeface="Wingdings" panose="05000000000000000000" pitchFamily="2" charset="2"/>
              <a:buChar char="ü"/>
            </a:pPr>
            <a:endParaRPr lang="it-IT" sz="2000" dirty="0"/>
          </a:p>
          <a:p>
            <a:pPr marL="342900" indent="-342900" algn="just">
              <a:buFont typeface="Wingdings" panose="05000000000000000000" pitchFamily="2" charset="2"/>
              <a:buChar char="ü"/>
            </a:pPr>
            <a:r>
              <a:rPr lang="it-IT" sz="2000" b="1" dirty="0">
                <a:solidFill>
                  <a:srgbClr val="FF0000"/>
                </a:solidFill>
              </a:rPr>
              <a:t>Per gli studenti iscritti a corsi di Laurea Magistrale a ciclo unico, il numero massimo di mesi è 24.</a:t>
            </a:r>
          </a:p>
          <a:p>
            <a:pPr marL="342900" indent="-342900" algn="just">
              <a:buFont typeface="Wingdings" panose="05000000000000000000" pitchFamily="2" charset="2"/>
              <a:buChar char="ü"/>
            </a:pPr>
            <a:endParaRPr lang="it-IT" sz="2000" dirty="0"/>
          </a:p>
          <a:p>
            <a:pPr marL="342900" indent="-342900" algn="just">
              <a:buFont typeface="Wingdings" panose="05000000000000000000" pitchFamily="2" charset="2"/>
              <a:buChar char="ü"/>
            </a:pPr>
            <a:r>
              <a:rPr lang="it-IT" sz="2000" dirty="0"/>
              <a:t>E’ obbligatorio per ciascun candidato avere attivato la casella di posta elettronica istituzionale __@studenti.unina.it che costituirà, per tutte le comunicazioni del caso, l’unico strumento utilizzato.</a:t>
            </a:r>
          </a:p>
        </p:txBody>
      </p:sp>
      <p:sp>
        <p:nvSpPr>
          <p:cNvPr id="4" name="CasellaDiTesto 3">
            <a:extLst>
              <a:ext uri="{FF2B5EF4-FFF2-40B4-BE49-F238E27FC236}">
                <a16:creationId xmlns:a16="http://schemas.microsoft.com/office/drawing/2014/main" id="{D4331D75-6AEE-4349-93BF-C445FA470E0D}"/>
              </a:ext>
            </a:extLst>
          </p:cNvPr>
          <p:cNvSpPr txBox="1"/>
          <p:nvPr/>
        </p:nvSpPr>
        <p:spPr>
          <a:xfrm>
            <a:off x="0" y="0"/>
            <a:ext cx="12192000" cy="492443"/>
          </a:xfrm>
          <a:prstGeom prst="rect">
            <a:avLst/>
          </a:prstGeom>
          <a:noFill/>
        </p:spPr>
        <p:txBody>
          <a:bodyPr wrap="square" rtlCol="0">
            <a:spAutoFit/>
          </a:bodyPr>
          <a:lstStyle/>
          <a:p>
            <a:pPr algn="ctr"/>
            <a:r>
              <a:rPr lang="it-IT" sz="2600" b="1" i="1" dirty="0">
                <a:solidFill>
                  <a:srgbClr val="FF0000"/>
                </a:solidFill>
                <a:latin typeface="+mj-lt"/>
              </a:rPr>
              <a:t>Requisiti per l’ammissione</a:t>
            </a:r>
          </a:p>
        </p:txBody>
      </p:sp>
    </p:spTree>
    <p:extLst>
      <p:ext uri="{BB962C8B-B14F-4D97-AF65-F5344CB8AC3E}">
        <p14:creationId xmlns:p14="http://schemas.microsoft.com/office/powerpoint/2010/main" val="315608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Rettangolo 59"/>
          <p:cNvSpPr/>
          <p:nvPr/>
        </p:nvSpPr>
        <p:spPr>
          <a:xfrm>
            <a:off x="366623" y="558983"/>
            <a:ext cx="11458754" cy="1785104"/>
          </a:xfrm>
          <a:prstGeom prst="rect">
            <a:avLst/>
          </a:prstGeom>
        </p:spPr>
        <p:txBody>
          <a:bodyPr wrap="square">
            <a:spAutoFit/>
          </a:bodyPr>
          <a:lstStyle/>
          <a:p>
            <a:pPr>
              <a:spcAft>
                <a:spcPts val="600"/>
              </a:spcAft>
            </a:pPr>
            <a:r>
              <a:rPr lang="it-IT" sz="2000" b="1" dirty="0">
                <a:solidFill>
                  <a:srgbClr val="FF0000"/>
                </a:solidFill>
              </a:rPr>
              <a:t>Bando di concorso pubblico    </a:t>
            </a:r>
            <a:r>
              <a:rPr lang="it-IT" sz="2000" dirty="0">
                <a:solidFill>
                  <a:srgbClr val="0070C0"/>
                </a:solidFill>
                <a:hlinkClick r:id="rId2"/>
              </a:rPr>
              <a:t>https://www.unina.it/didattica/opportunita-studenti/erasmus/programma</a:t>
            </a:r>
            <a:r>
              <a:rPr lang="it-IT" sz="2000" dirty="0">
                <a:solidFill>
                  <a:srgbClr val="0070C0"/>
                </a:solidFill>
              </a:rPr>
              <a:t> </a:t>
            </a:r>
          </a:p>
          <a:p>
            <a:pPr>
              <a:spcAft>
                <a:spcPts val="600"/>
              </a:spcAft>
            </a:pPr>
            <a:endParaRPr lang="it-IT" sz="2000" b="1" dirty="0">
              <a:solidFill>
                <a:srgbClr val="FF0000"/>
              </a:solidFill>
            </a:endParaRPr>
          </a:p>
          <a:p>
            <a:pPr marL="342900" indent="-342900" algn="just">
              <a:spcAft>
                <a:spcPts val="1200"/>
              </a:spcAft>
              <a:buFont typeface="Wingdings" panose="05000000000000000000" pitchFamily="2" charset="2"/>
              <a:buChar char="ü"/>
            </a:pPr>
            <a:r>
              <a:rPr lang="it-IT" sz="2000" b="1" dirty="0">
                <a:solidFill>
                  <a:srgbClr val="FF0000"/>
                </a:solidFill>
              </a:rPr>
              <a:t>Sul portale UNINA- sezione ERASMUS  </a:t>
            </a:r>
            <a:r>
              <a:rPr lang="it-IT" sz="2000" dirty="0"/>
              <a:t>è stato pubblicato il bando di selezione per l’</a:t>
            </a:r>
            <a:r>
              <a:rPr lang="it-IT" sz="2000" dirty="0" err="1"/>
              <a:t>a.a</a:t>
            </a:r>
            <a:r>
              <a:rPr lang="it-IT" sz="2000" dirty="0"/>
              <a:t>. 2023/2024 con scadenza </a:t>
            </a:r>
            <a:r>
              <a:rPr lang="it-IT" sz="2000" b="1" dirty="0">
                <a:solidFill>
                  <a:srgbClr val="FF0000"/>
                </a:solidFill>
              </a:rPr>
              <a:t>20 marzo 2023 ore 12:00  </a:t>
            </a:r>
            <a:r>
              <a:rPr lang="it-IT" sz="2000" dirty="0"/>
              <a:t>(la procedura informatica di presentazione delle domande verrà disattivata dalle ore 12:01 e non sarà più possibile la compilazione dell’istanza di partecipazione).</a:t>
            </a:r>
          </a:p>
        </p:txBody>
      </p:sp>
      <p:sp>
        <p:nvSpPr>
          <p:cNvPr id="3" name="CasellaDiTesto 2">
            <a:extLst>
              <a:ext uri="{FF2B5EF4-FFF2-40B4-BE49-F238E27FC236}">
                <a16:creationId xmlns:a16="http://schemas.microsoft.com/office/drawing/2014/main" id="{F2E6878A-51F8-7FA0-DF87-A4B3A0A7514D}"/>
              </a:ext>
            </a:extLst>
          </p:cNvPr>
          <p:cNvSpPr txBox="1"/>
          <p:nvPr/>
        </p:nvSpPr>
        <p:spPr>
          <a:xfrm>
            <a:off x="-83890" y="142613"/>
            <a:ext cx="12192000" cy="492443"/>
          </a:xfrm>
          <a:prstGeom prst="rect">
            <a:avLst/>
          </a:prstGeom>
          <a:noFill/>
        </p:spPr>
        <p:txBody>
          <a:bodyPr wrap="square">
            <a:spAutoFit/>
          </a:bodyPr>
          <a:lstStyle/>
          <a:p>
            <a:pPr algn="ctr">
              <a:spcAft>
                <a:spcPts val="1200"/>
              </a:spcAft>
            </a:pPr>
            <a:r>
              <a:rPr lang="it-IT" sz="2600" b="1" i="1" dirty="0">
                <a:solidFill>
                  <a:srgbClr val="FF0000"/>
                </a:solidFill>
                <a:latin typeface="+mj-lt"/>
              </a:rPr>
              <a:t>Come si partecipa?</a:t>
            </a:r>
          </a:p>
        </p:txBody>
      </p:sp>
      <p:pic>
        <p:nvPicPr>
          <p:cNvPr id="4" name="Immagine 3">
            <a:extLst>
              <a:ext uri="{FF2B5EF4-FFF2-40B4-BE49-F238E27FC236}">
                <a16:creationId xmlns:a16="http://schemas.microsoft.com/office/drawing/2014/main" id="{BD81ED72-924F-4E83-E86D-55C12B78E06F}"/>
              </a:ext>
            </a:extLst>
          </p:cNvPr>
          <p:cNvPicPr>
            <a:picLocks noChangeAspect="1"/>
          </p:cNvPicPr>
          <p:nvPr/>
        </p:nvPicPr>
        <p:blipFill rotWithShape="1">
          <a:blip r:embed="rId3"/>
          <a:srcRect t="56681"/>
          <a:stretch/>
        </p:blipFill>
        <p:spPr>
          <a:xfrm>
            <a:off x="3952319" y="4125109"/>
            <a:ext cx="3558832" cy="2590278"/>
          </a:xfrm>
          <a:prstGeom prst="rect">
            <a:avLst/>
          </a:prstGeom>
        </p:spPr>
      </p:pic>
      <p:pic>
        <p:nvPicPr>
          <p:cNvPr id="6" name="Immagine 5">
            <a:extLst>
              <a:ext uri="{FF2B5EF4-FFF2-40B4-BE49-F238E27FC236}">
                <a16:creationId xmlns:a16="http://schemas.microsoft.com/office/drawing/2014/main" id="{900F4B5D-D3AD-466F-C516-D9CCF3C5E5F9}"/>
              </a:ext>
            </a:extLst>
          </p:cNvPr>
          <p:cNvPicPr>
            <a:picLocks noChangeAspect="1"/>
          </p:cNvPicPr>
          <p:nvPr/>
        </p:nvPicPr>
        <p:blipFill rotWithShape="1">
          <a:blip r:embed="rId3"/>
          <a:srcRect b="44014"/>
          <a:stretch/>
        </p:blipFill>
        <p:spPr>
          <a:xfrm>
            <a:off x="272650" y="3304541"/>
            <a:ext cx="3558832" cy="3347718"/>
          </a:xfrm>
          <a:prstGeom prst="rect">
            <a:avLst/>
          </a:prstGeom>
        </p:spPr>
      </p:pic>
      <p:pic>
        <p:nvPicPr>
          <p:cNvPr id="10" name="Immagine 9">
            <a:extLst>
              <a:ext uri="{FF2B5EF4-FFF2-40B4-BE49-F238E27FC236}">
                <a16:creationId xmlns:a16="http://schemas.microsoft.com/office/drawing/2014/main" id="{C3169922-10C6-FF08-3CED-5F0ABFF5908F}"/>
              </a:ext>
            </a:extLst>
          </p:cNvPr>
          <p:cNvPicPr>
            <a:picLocks noChangeAspect="1"/>
          </p:cNvPicPr>
          <p:nvPr/>
        </p:nvPicPr>
        <p:blipFill rotWithShape="1">
          <a:blip r:embed="rId4"/>
          <a:srcRect t="-1" b="201"/>
          <a:stretch/>
        </p:blipFill>
        <p:spPr>
          <a:xfrm>
            <a:off x="9338431" y="3157123"/>
            <a:ext cx="2377719" cy="3553459"/>
          </a:xfrm>
          <a:prstGeom prst="rect">
            <a:avLst/>
          </a:prstGeom>
        </p:spPr>
      </p:pic>
      <p:sp>
        <p:nvSpPr>
          <p:cNvPr id="11" name="Freccia a destra 10">
            <a:extLst>
              <a:ext uri="{FF2B5EF4-FFF2-40B4-BE49-F238E27FC236}">
                <a16:creationId xmlns:a16="http://schemas.microsoft.com/office/drawing/2014/main" id="{8630F6B5-B244-1D97-D183-A63CDD5F2B66}"/>
              </a:ext>
            </a:extLst>
          </p:cNvPr>
          <p:cNvSpPr/>
          <p:nvPr/>
        </p:nvSpPr>
        <p:spPr>
          <a:xfrm>
            <a:off x="8026400" y="4747491"/>
            <a:ext cx="785091" cy="62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0DE9C5A1-E8A0-9AE1-61B3-D43F9BF1C043}"/>
              </a:ext>
            </a:extLst>
          </p:cNvPr>
          <p:cNvSpPr/>
          <p:nvPr/>
        </p:nvSpPr>
        <p:spPr>
          <a:xfrm>
            <a:off x="366623" y="2742184"/>
            <a:ext cx="11458754" cy="400110"/>
          </a:xfrm>
          <a:prstGeom prst="rect">
            <a:avLst/>
          </a:prstGeom>
        </p:spPr>
        <p:txBody>
          <a:bodyPr wrap="square">
            <a:spAutoFit/>
          </a:bodyPr>
          <a:lstStyle/>
          <a:p>
            <a:pPr marL="342900" indent="-342900" algn="l">
              <a:buFont typeface="Wingdings" panose="05000000000000000000" pitchFamily="2" charset="2"/>
              <a:buChar char="ü"/>
            </a:pPr>
            <a:r>
              <a:rPr lang="it-IT" sz="2000" b="0" i="0" u="none" strike="noStrike" baseline="0" dirty="0">
                <a:latin typeface="CIDFont+F2"/>
              </a:rPr>
              <a:t>Seguire le </a:t>
            </a:r>
            <a:r>
              <a:rPr lang="it-IT" sz="2000" b="1" i="0" u="none" strike="noStrike" baseline="0" dirty="0">
                <a:solidFill>
                  <a:srgbClr val="FF0000"/>
                </a:solidFill>
                <a:latin typeface="CIDFont+F2"/>
              </a:rPr>
              <a:t>Istruzioni pubblicate alla pagina Erasmus </a:t>
            </a:r>
            <a:r>
              <a:rPr lang="it-IT" sz="2000" b="0" i="0" u="none" strike="noStrike" baseline="0" dirty="0">
                <a:latin typeface="CIDFont+F2"/>
              </a:rPr>
              <a:t>del sito di Ateneo</a:t>
            </a:r>
            <a:endParaRPr lang="it-IT" sz="2000" dirty="0"/>
          </a:p>
        </p:txBody>
      </p:sp>
    </p:spTree>
    <p:extLst>
      <p:ext uri="{BB962C8B-B14F-4D97-AF65-F5344CB8AC3E}">
        <p14:creationId xmlns:p14="http://schemas.microsoft.com/office/powerpoint/2010/main" val="36010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Rettangolo 59"/>
          <p:cNvSpPr/>
          <p:nvPr/>
        </p:nvSpPr>
        <p:spPr>
          <a:xfrm>
            <a:off x="366623" y="558983"/>
            <a:ext cx="11458754" cy="3323987"/>
          </a:xfrm>
          <a:prstGeom prst="rect">
            <a:avLst/>
          </a:prstGeom>
        </p:spPr>
        <p:txBody>
          <a:bodyPr wrap="square">
            <a:spAutoFit/>
          </a:bodyPr>
          <a:lstStyle/>
          <a:p>
            <a:pPr>
              <a:spcAft>
                <a:spcPts val="600"/>
              </a:spcAft>
            </a:pPr>
            <a:r>
              <a:rPr lang="it-IT" sz="2000" b="1" dirty="0">
                <a:solidFill>
                  <a:srgbClr val="FF0000"/>
                </a:solidFill>
              </a:rPr>
              <a:t>Bando di concorso pubblico</a:t>
            </a:r>
          </a:p>
          <a:p>
            <a:pPr>
              <a:spcAft>
                <a:spcPts val="600"/>
              </a:spcAft>
            </a:pPr>
            <a:endParaRPr lang="it-IT" sz="2000" b="1" dirty="0">
              <a:solidFill>
                <a:srgbClr val="FF0000"/>
              </a:solidFill>
            </a:endParaRPr>
          </a:p>
          <a:p>
            <a:pPr marL="342900" indent="-342900" algn="just">
              <a:spcAft>
                <a:spcPts val="1200"/>
              </a:spcAft>
              <a:buFont typeface="Wingdings" panose="05000000000000000000" pitchFamily="2" charset="2"/>
              <a:buChar char="ü"/>
            </a:pPr>
            <a:r>
              <a:rPr lang="it-IT" sz="2000" b="1" dirty="0">
                <a:solidFill>
                  <a:srgbClr val="FF0000"/>
                </a:solidFill>
              </a:rPr>
              <a:t>Sul portale UNINA  </a:t>
            </a:r>
            <a:r>
              <a:rPr lang="it-IT" sz="2000" dirty="0"/>
              <a:t>è stato pubblicato il bando di selezione per l’</a:t>
            </a:r>
            <a:r>
              <a:rPr lang="it-IT" sz="2000" dirty="0" err="1"/>
              <a:t>a.a</a:t>
            </a:r>
            <a:r>
              <a:rPr lang="it-IT" sz="2000" dirty="0"/>
              <a:t>. 2023/2024 con scadenza </a:t>
            </a:r>
            <a:r>
              <a:rPr lang="it-IT" sz="2000" b="1" dirty="0">
                <a:solidFill>
                  <a:srgbClr val="FF0000"/>
                </a:solidFill>
              </a:rPr>
              <a:t>20 marzo 2023 ore 12:00  </a:t>
            </a:r>
            <a:r>
              <a:rPr lang="it-IT" sz="2000" dirty="0"/>
              <a:t>(la procedura informatica di presentazione delle domande verrà disattivata dalle ore 12:01 e non sarà più possibile la compilazione dell’istanza di partecipazione).</a:t>
            </a:r>
          </a:p>
          <a:p>
            <a:pPr marL="342900" indent="-342900" algn="just">
              <a:spcAft>
                <a:spcPts val="1200"/>
              </a:spcAft>
              <a:buFont typeface="Wingdings" panose="05000000000000000000" pitchFamily="2" charset="2"/>
              <a:buChar char="ü"/>
            </a:pPr>
            <a:endParaRPr lang="it-IT" sz="2000" dirty="0"/>
          </a:p>
          <a:p>
            <a:pPr marL="342900" indent="-342900" algn="l">
              <a:buFont typeface="Wingdings" panose="05000000000000000000" pitchFamily="2" charset="2"/>
              <a:buChar char="ü"/>
            </a:pPr>
            <a:r>
              <a:rPr lang="it-IT" sz="2000" b="0" i="0" u="none" strike="noStrike" baseline="0" dirty="0">
                <a:latin typeface="CIDFont+F2"/>
              </a:rPr>
              <a:t>Seguire le </a:t>
            </a:r>
            <a:r>
              <a:rPr lang="it-IT" sz="2000" b="1" i="0" u="none" strike="noStrike" baseline="0" dirty="0">
                <a:solidFill>
                  <a:srgbClr val="FF0000"/>
                </a:solidFill>
                <a:latin typeface="CIDFont+F2"/>
              </a:rPr>
              <a:t>Istruzioni pubblicate alla pagina Erasmus </a:t>
            </a:r>
            <a:r>
              <a:rPr lang="it-IT" sz="2000" b="0" i="0" u="none" strike="noStrike" baseline="0" dirty="0">
                <a:latin typeface="CIDFont+F2"/>
              </a:rPr>
              <a:t>del sito di Ateneo</a:t>
            </a:r>
            <a:endParaRPr lang="it-IT" sz="2000" dirty="0"/>
          </a:p>
          <a:p>
            <a:pPr algn="l"/>
            <a:endParaRPr lang="it-IT" sz="2000" dirty="0"/>
          </a:p>
          <a:p>
            <a:pPr marL="342900" indent="-342900" algn="just">
              <a:spcAft>
                <a:spcPts val="1200"/>
              </a:spcAft>
              <a:buFont typeface="Wingdings" panose="05000000000000000000" pitchFamily="2" charset="2"/>
              <a:buChar char="ü"/>
            </a:pPr>
            <a:endParaRPr lang="it-IT" sz="2000" dirty="0"/>
          </a:p>
        </p:txBody>
      </p:sp>
      <p:sp>
        <p:nvSpPr>
          <p:cNvPr id="3" name="CasellaDiTesto 2">
            <a:extLst>
              <a:ext uri="{FF2B5EF4-FFF2-40B4-BE49-F238E27FC236}">
                <a16:creationId xmlns:a16="http://schemas.microsoft.com/office/drawing/2014/main" id="{F2E6878A-51F8-7FA0-DF87-A4B3A0A7514D}"/>
              </a:ext>
            </a:extLst>
          </p:cNvPr>
          <p:cNvSpPr txBox="1"/>
          <p:nvPr/>
        </p:nvSpPr>
        <p:spPr>
          <a:xfrm>
            <a:off x="-83890" y="142613"/>
            <a:ext cx="12192000" cy="492443"/>
          </a:xfrm>
          <a:prstGeom prst="rect">
            <a:avLst/>
          </a:prstGeom>
          <a:noFill/>
        </p:spPr>
        <p:txBody>
          <a:bodyPr wrap="square">
            <a:spAutoFit/>
          </a:bodyPr>
          <a:lstStyle/>
          <a:p>
            <a:pPr algn="ctr">
              <a:spcAft>
                <a:spcPts val="1200"/>
              </a:spcAft>
            </a:pPr>
            <a:r>
              <a:rPr lang="it-IT" sz="2600" b="1" i="1" dirty="0">
                <a:solidFill>
                  <a:srgbClr val="FF0000"/>
                </a:solidFill>
                <a:latin typeface="+mj-lt"/>
              </a:rPr>
              <a:t>Come si partecipa?</a:t>
            </a:r>
          </a:p>
        </p:txBody>
      </p:sp>
      <p:pic>
        <p:nvPicPr>
          <p:cNvPr id="10" name="Immagine 9">
            <a:extLst>
              <a:ext uri="{FF2B5EF4-FFF2-40B4-BE49-F238E27FC236}">
                <a16:creationId xmlns:a16="http://schemas.microsoft.com/office/drawing/2014/main" id="{C3169922-10C6-FF08-3CED-5F0ABFF5908F}"/>
              </a:ext>
            </a:extLst>
          </p:cNvPr>
          <p:cNvPicPr>
            <a:picLocks noChangeAspect="1"/>
          </p:cNvPicPr>
          <p:nvPr/>
        </p:nvPicPr>
        <p:blipFill rotWithShape="1">
          <a:blip r:embed="rId2"/>
          <a:srcRect t="-1" b="42716"/>
          <a:stretch/>
        </p:blipFill>
        <p:spPr>
          <a:xfrm>
            <a:off x="654814" y="3336628"/>
            <a:ext cx="3587219" cy="3077229"/>
          </a:xfrm>
          <a:prstGeom prst="rect">
            <a:avLst/>
          </a:prstGeom>
        </p:spPr>
      </p:pic>
      <p:pic>
        <p:nvPicPr>
          <p:cNvPr id="2" name="Immagine 1">
            <a:extLst>
              <a:ext uri="{FF2B5EF4-FFF2-40B4-BE49-F238E27FC236}">
                <a16:creationId xmlns:a16="http://schemas.microsoft.com/office/drawing/2014/main" id="{1708088D-3A5A-EE58-A46E-592BE27B6872}"/>
              </a:ext>
            </a:extLst>
          </p:cNvPr>
          <p:cNvPicPr>
            <a:picLocks noChangeAspect="1"/>
          </p:cNvPicPr>
          <p:nvPr/>
        </p:nvPicPr>
        <p:blipFill rotWithShape="1">
          <a:blip r:embed="rId2"/>
          <a:srcRect t="58144" b="201"/>
          <a:stretch/>
        </p:blipFill>
        <p:spPr>
          <a:xfrm>
            <a:off x="4530224" y="4061392"/>
            <a:ext cx="3587219" cy="2237625"/>
          </a:xfrm>
          <a:prstGeom prst="rect">
            <a:avLst/>
          </a:prstGeom>
        </p:spPr>
      </p:pic>
      <p:cxnSp>
        <p:nvCxnSpPr>
          <p:cNvPr id="7" name="Connettore 2 6">
            <a:extLst>
              <a:ext uri="{FF2B5EF4-FFF2-40B4-BE49-F238E27FC236}">
                <a16:creationId xmlns:a16="http://schemas.microsoft.com/office/drawing/2014/main" id="{899B9D87-991E-3139-CE97-6247FECBB7E5}"/>
              </a:ext>
            </a:extLst>
          </p:cNvPr>
          <p:cNvCxnSpPr>
            <a:cxnSpLocks/>
            <a:stCxn id="12" idx="6"/>
          </p:cNvCxnSpPr>
          <p:nvPr/>
        </p:nvCxnSpPr>
        <p:spPr>
          <a:xfrm flipV="1">
            <a:off x="3648365" y="3592945"/>
            <a:ext cx="1570180" cy="10760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621DA9D6-49A7-82F0-5992-2FB31A23D27C}"/>
              </a:ext>
            </a:extLst>
          </p:cNvPr>
          <p:cNvSpPr/>
          <p:nvPr/>
        </p:nvSpPr>
        <p:spPr>
          <a:xfrm>
            <a:off x="1376219" y="4396509"/>
            <a:ext cx="2272146" cy="5449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65BDED78-0C38-AD1D-4F5B-F773198233E6}"/>
              </a:ext>
            </a:extLst>
          </p:cNvPr>
          <p:cNvSpPr txBox="1"/>
          <p:nvPr/>
        </p:nvSpPr>
        <p:spPr>
          <a:xfrm>
            <a:off x="5196869" y="3306479"/>
            <a:ext cx="3325091"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solidFill>
                  <a:srgbClr val="FF0000"/>
                </a:solidFill>
              </a:rPr>
              <a:t>NB IBAN conto corrente intestato o cointestato allo studente</a:t>
            </a:r>
          </a:p>
        </p:txBody>
      </p:sp>
      <p:sp>
        <p:nvSpPr>
          <p:cNvPr id="16" name="CasellaDiTesto 15">
            <a:extLst>
              <a:ext uri="{FF2B5EF4-FFF2-40B4-BE49-F238E27FC236}">
                <a16:creationId xmlns:a16="http://schemas.microsoft.com/office/drawing/2014/main" id="{F39E1E85-A14E-B935-FB33-9420858D81E7}"/>
              </a:ext>
            </a:extLst>
          </p:cNvPr>
          <p:cNvSpPr txBox="1"/>
          <p:nvPr/>
        </p:nvSpPr>
        <p:spPr>
          <a:xfrm>
            <a:off x="7632961" y="6477439"/>
            <a:ext cx="4623694" cy="338554"/>
          </a:xfrm>
          <a:prstGeom prst="rect">
            <a:avLst/>
          </a:prstGeom>
          <a:noFill/>
        </p:spPr>
        <p:txBody>
          <a:bodyPr wrap="square">
            <a:spAutoFit/>
          </a:bodyPr>
          <a:lstStyle/>
          <a:p>
            <a:r>
              <a:rPr lang="it-IT" sz="1600" dirty="0">
                <a:hlinkClick r:id="rId3"/>
              </a:rPr>
              <a:t>https://www.youtube.com/watch?v=pCXPUHy_ZVE</a:t>
            </a:r>
            <a:r>
              <a:rPr lang="it-IT" sz="1600" dirty="0"/>
              <a:t> </a:t>
            </a:r>
          </a:p>
        </p:txBody>
      </p:sp>
      <p:pic>
        <p:nvPicPr>
          <p:cNvPr id="18" name="Immagine 17">
            <a:extLst>
              <a:ext uri="{FF2B5EF4-FFF2-40B4-BE49-F238E27FC236}">
                <a16:creationId xmlns:a16="http://schemas.microsoft.com/office/drawing/2014/main" id="{67FA6251-639C-60C1-19D9-DECA38E3495C}"/>
              </a:ext>
            </a:extLst>
          </p:cNvPr>
          <p:cNvPicPr>
            <a:picLocks noChangeAspect="1"/>
          </p:cNvPicPr>
          <p:nvPr/>
        </p:nvPicPr>
        <p:blipFill>
          <a:blip r:embed="rId4"/>
          <a:stretch>
            <a:fillRect/>
          </a:stretch>
        </p:blipFill>
        <p:spPr>
          <a:xfrm>
            <a:off x="8657956" y="4564046"/>
            <a:ext cx="3167421" cy="1824182"/>
          </a:xfrm>
          <a:prstGeom prst="rect">
            <a:avLst/>
          </a:prstGeom>
        </p:spPr>
      </p:pic>
      <p:sp>
        <p:nvSpPr>
          <p:cNvPr id="19" name="CasellaDiTesto 18">
            <a:extLst>
              <a:ext uri="{FF2B5EF4-FFF2-40B4-BE49-F238E27FC236}">
                <a16:creationId xmlns:a16="http://schemas.microsoft.com/office/drawing/2014/main" id="{8018FF9F-3559-85E9-5990-D0949B61571B}"/>
              </a:ext>
            </a:extLst>
          </p:cNvPr>
          <p:cNvSpPr txBox="1"/>
          <p:nvPr/>
        </p:nvSpPr>
        <p:spPr>
          <a:xfrm>
            <a:off x="8657956" y="3170243"/>
            <a:ext cx="3325091" cy="64633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solidFill>
                  <a:schemeClr val="tx1"/>
                </a:solidFill>
              </a:rPr>
              <a:t>Video istruzioni su </a:t>
            </a:r>
            <a:r>
              <a:rPr lang="it-IT" dirty="0" err="1">
                <a:solidFill>
                  <a:schemeClr val="tx1"/>
                </a:solidFill>
              </a:rPr>
              <a:t>youtube</a:t>
            </a:r>
            <a:endParaRPr lang="it-IT" dirty="0">
              <a:solidFill>
                <a:schemeClr val="tx1"/>
              </a:solidFill>
            </a:endParaRPr>
          </a:p>
        </p:txBody>
      </p:sp>
      <p:sp>
        <p:nvSpPr>
          <p:cNvPr id="20" name="Freccia in giù 19">
            <a:extLst>
              <a:ext uri="{FF2B5EF4-FFF2-40B4-BE49-F238E27FC236}">
                <a16:creationId xmlns:a16="http://schemas.microsoft.com/office/drawing/2014/main" id="{3F943024-BB19-3B07-4AF9-6D91DD556155}"/>
              </a:ext>
            </a:extLst>
          </p:cNvPr>
          <p:cNvSpPr/>
          <p:nvPr/>
        </p:nvSpPr>
        <p:spPr>
          <a:xfrm>
            <a:off x="10135043" y="3952810"/>
            <a:ext cx="370916" cy="346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a:extLst>
              <a:ext uri="{FF2B5EF4-FFF2-40B4-BE49-F238E27FC236}">
                <a16:creationId xmlns:a16="http://schemas.microsoft.com/office/drawing/2014/main" id="{16403800-8862-908E-C50C-00F3D6CC21EB}"/>
              </a:ext>
            </a:extLst>
          </p:cNvPr>
          <p:cNvPicPr>
            <a:picLocks noChangeAspect="1"/>
          </p:cNvPicPr>
          <p:nvPr/>
        </p:nvPicPr>
        <p:blipFill>
          <a:blip r:embed="rId5"/>
          <a:stretch>
            <a:fillRect/>
          </a:stretch>
        </p:blipFill>
        <p:spPr>
          <a:xfrm>
            <a:off x="10609839" y="3975490"/>
            <a:ext cx="1095375" cy="323850"/>
          </a:xfrm>
          <a:prstGeom prst="rect">
            <a:avLst/>
          </a:prstGeom>
        </p:spPr>
      </p:pic>
    </p:spTree>
    <p:extLst>
      <p:ext uri="{BB962C8B-B14F-4D97-AF65-F5344CB8AC3E}">
        <p14:creationId xmlns:p14="http://schemas.microsoft.com/office/powerpoint/2010/main" val="227292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ttangolo 10"/>
          <p:cNvSpPr/>
          <p:nvPr/>
        </p:nvSpPr>
        <p:spPr>
          <a:xfrm>
            <a:off x="863096" y="987640"/>
            <a:ext cx="10983463" cy="2677656"/>
          </a:xfrm>
          <a:prstGeom prst="rect">
            <a:avLst/>
          </a:prstGeom>
        </p:spPr>
        <p:txBody>
          <a:bodyPr wrap="square">
            <a:spAutoFit/>
          </a:bodyPr>
          <a:lstStyle/>
          <a:p>
            <a:pPr>
              <a:spcAft>
                <a:spcPts val="600"/>
              </a:spcAft>
            </a:pPr>
            <a:r>
              <a:rPr lang="it-IT" sz="2000" b="1" dirty="0">
                <a:solidFill>
                  <a:srgbClr val="FF0000"/>
                </a:solidFill>
              </a:rPr>
              <a:t>Commissione Erasmus</a:t>
            </a:r>
          </a:p>
          <a:p>
            <a:r>
              <a:rPr lang="it-IT" sz="2000" dirty="0">
                <a:solidFill>
                  <a:srgbClr val="000000"/>
                </a:solidFill>
              </a:rPr>
              <a:t>La Commissione Erasmus formulerà le graduatorie considerando il merito del candidato attraverso la media ponderata e il numero di </a:t>
            </a:r>
            <a:r>
              <a:rPr lang="it-IT" sz="2000" b="1" dirty="0">
                <a:solidFill>
                  <a:srgbClr val="FF0000"/>
                </a:solidFill>
              </a:rPr>
              <a:t>CFU effettivi </a:t>
            </a:r>
            <a:r>
              <a:rPr lang="it-IT" sz="2000" dirty="0">
                <a:solidFill>
                  <a:srgbClr val="FF0000"/>
                </a:solidFill>
              </a:rPr>
              <a:t>(esami sostenuti) </a:t>
            </a:r>
            <a:r>
              <a:rPr lang="it-IT" sz="2000" dirty="0">
                <a:solidFill>
                  <a:srgbClr val="000000"/>
                </a:solidFill>
              </a:rPr>
              <a:t>rispetto al numero </a:t>
            </a:r>
            <a:r>
              <a:rPr lang="it-IT" sz="2000" b="1" dirty="0">
                <a:solidFill>
                  <a:srgbClr val="000000"/>
                </a:solidFill>
              </a:rPr>
              <a:t>CFU previsti </a:t>
            </a:r>
            <a:r>
              <a:rPr lang="it-IT" sz="2000" dirty="0">
                <a:solidFill>
                  <a:srgbClr val="000000"/>
                </a:solidFill>
              </a:rPr>
              <a:t>(massimo numero di CFU conseguibili) alla </a:t>
            </a:r>
            <a:r>
              <a:rPr lang="it-IT" sz="2000" b="1" dirty="0">
                <a:solidFill>
                  <a:srgbClr val="FF0000"/>
                </a:solidFill>
              </a:rPr>
              <a:t>data del 15.3.2023</a:t>
            </a:r>
            <a:r>
              <a:rPr lang="it-IT" sz="2000" dirty="0">
                <a:solidFill>
                  <a:srgbClr val="000000"/>
                </a:solidFill>
              </a:rPr>
              <a:t>.</a:t>
            </a:r>
            <a:r>
              <a:rPr lang="it-IT" sz="2000" b="0" i="0" u="none" strike="noStrike" baseline="0" dirty="0"/>
              <a:t> </a:t>
            </a:r>
            <a:br>
              <a:rPr lang="it-IT" sz="2000" b="0" i="0" u="none" strike="noStrike" baseline="0" dirty="0"/>
            </a:br>
            <a:endParaRPr lang="it-IT" sz="2000" b="0" i="0" u="none" strike="noStrike" baseline="0" dirty="0"/>
          </a:p>
          <a:p>
            <a:r>
              <a:rPr lang="it-IT" sz="2000" b="0" i="0" u="none" strike="noStrike" baseline="0" dirty="0"/>
              <a:t>Gli studenti sono invitati a verificare la corretta registrazione degli esami sostenuti entro la data indicata.</a:t>
            </a:r>
            <a:endParaRPr lang="it-IT" sz="2000" b="1" dirty="0">
              <a:solidFill>
                <a:srgbClr val="000000"/>
              </a:solidFill>
            </a:endParaRPr>
          </a:p>
          <a:p>
            <a:pPr algn="just">
              <a:spcAft>
                <a:spcPts val="600"/>
              </a:spcAft>
            </a:pPr>
            <a:endParaRPr lang="it-IT" sz="2000" b="1" dirty="0">
              <a:solidFill>
                <a:srgbClr val="000000"/>
              </a:solidFill>
            </a:endParaRPr>
          </a:p>
          <a:p>
            <a:pPr>
              <a:spcAft>
                <a:spcPts val="600"/>
              </a:spcAft>
            </a:pPr>
            <a:endParaRPr lang="it-IT" b="1" dirty="0"/>
          </a:p>
        </p:txBody>
      </p:sp>
      <p:sp>
        <p:nvSpPr>
          <p:cNvPr id="6" name="Rectangle 3">
            <a:extLst>
              <a:ext uri="{FF2B5EF4-FFF2-40B4-BE49-F238E27FC236}">
                <a16:creationId xmlns:a16="http://schemas.microsoft.com/office/drawing/2014/main" id="{60F54663-0779-49F0-A6A7-27ABDF1494F0}"/>
              </a:ext>
            </a:extLst>
          </p:cNvPr>
          <p:cNvSpPr>
            <a:spLocks noChangeArrowheads="1"/>
          </p:cNvSpPr>
          <p:nvPr/>
        </p:nvSpPr>
        <p:spPr bwMode="auto">
          <a:xfrm>
            <a:off x="1922505" y="3829376"/>
            <a:ext cx="8797154" cy="15081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it-IT" altLang="it-IT" sz="1600" dirty="0">
                <a:solidFill>
                  <a:srgbClr val="000000"/>
                </a:solidFill>
                <a:latin typeface="Calibri" panose="020F0502020204030204" pitchFamily="34" charset="0"/>
              </a:rPr>
              <a:t>LAUREA TRIENNALE (LT) E CICLO UNICO (LQ)</a:t>
            </a:r>
          </a:p>
          <a:p>
            <a:endParaRPr lang="it-IT" altLang="it-IT" sz="1600" dirty="0">
              <a:solidFill>
                <a:srgbClr val="000000"/>
              </a:solidFill>
              <a:latin typeface="Calibri" panose="020F0502020204030204" pitchFamily="34" charset="0"/>
            </a:endParaRPr>
          </a:p>
          <a:p>
            <a:endParaRPr lang="it-IT" altLang="it-IT" sz="1600" dirty="0">
              <a:solidFill>
                <a:srgbClr val="000000"/>
              </a:solidFill>
              <a:latin typeface="Calibri" panose="020F0502020204030204" pitchFamily="34" charset="0"/>
            </a:endParaRPr>
          </a:p>
          <a:p>
            <a:r>
              <a:rPr lang="it-IT" altLang="it-IT" sz="1600" dirty="0">
                <a:solidFill>
                  <a:srgbClr val="000000"/>
                </a:solidFill>
                <a:latin typeface="Calibri" panose="020F0502020204030204" pitchFamily="34" charset="0"/>
              </a:rPr>
              <a:t> </a:t>
            </a:r>
          </a:p>
          <a:p>
            <a:pPr marL="285750" indent="-285750">
              <a:buFont typeface="Arial" panose="020B0604020202020204" pitchFamily="34" charset="0"/>
              <a:buChar char="•"/>
            </a:pPr>
            <a:r>
              <a:rPr lang="it-IT" altLang="it-IT" sz="1600" dirty="0">
                <a:solidFill>
                  <a:srgbClr val="000000"/>
                </a:solidFill>
                <a:latin typeface="Calibri" panose="020F0502020204030204" pitchFamily="34" charset="0"/>
              </a:rPr>
              <a:t> LAUREA MAGISTRALE (LM) </a:t>
            </a:r>
            <a:endParaRPr lang="it-IT" altLang="it-IT" dirty="0">
              <a:solidFill>
                <a:srgbClr val="000000"/>
              </a:solidFill>
              <a:latin typeface="Calibri" panose="020F0502020204030204" pitchFamily="34" charset="0"/>
            </a:endParaRPr>
          </a:p>
          <a:p>
            <a:r>
              <a:rPr lang="it-IT" altLang="it-IT" dirty="0">
                <a:solidFill>
                  <a:srgbClr val="000000"/>
                </a:solidFill>
                <a:latin typeface="Calibri" panose="020F0502020204030204" pitchFamily="34" charset="0"/>
              </a:rPr>
              <a:t>  </a:t>
            </a:r>
          </a:p>
        </p:txBody>
      </p:sp>
      <p:pic>
        <p:nvPicPr>
          <p:cNvPr id="8" name="Immagine 7">
            <a:extLst>
              <a:ext uri="{FF2B5EF4-FFF2-40B4-BE49-F238E27FC236}">
                <a16:creationId xmlns:a16="http://schemas.microsoft.com/office/drawing/2014/main" id="{EA074FED-F4BD-434D-8F08-EF7F20BA191D}"/>
              </a:ext>
            </a:extLst>
          </p:cNvPr>
          <p:cNvPicPr>
            <a:picLocks noChangeAspect="1"/>
          </p:cNvPicPr>
          <p:nvPr/>
        </p:nvPicPr>
        <p:blipFill rotWithShape="1">
          <a:blip r:embed="rId2"/>
          <a:srcRect t="32503"/>
          <a:stretch/>
        </p:blipFill>
        <p:spPr>
          <a:xfrm>
            <a:off x="6478415" y="3829376"/>
            <a:ext cx="3520745" cy="540096"/>
          </a:xfrm>
          <a:prstGeom prst="rect">
            <a:avLst/>
          </a:prstGeom>
        </p:spPr>
      </p:pic>
      <p:pic>
        <p:nvPicPr>
          <p:cNvPr id="10" name="Immagine 9">
            <a:extLst>
              <a:ext uri="{FF2B5EF4-FFF2-40B4-BE49-F238E27FC236}">
                <a16:creationId xmlns:a16="http://schemas.microsoft.com/office/drawing/2014/main" id="{B6D3DC39-7B13-49D2-813A-4A875FE95E8B}"/>
              </a:ext>
            </a:extLst>
          </p:cNvPr>
          <p:cNvPicPr>
            <a:picLocks noChangeAspect="1"/>
          </p:cNvPicPr>
          <p:nvPr/>
        </p:nvPicPr>
        <p:blipFill>
          <a:blip r:embed="rId3"/>
          <a:stretch>
            <a:fillRect/>
          </a:stretch>
        </p:blipFill>
        <p:spPr>
          <a:xfrm>
            <a:off x="6321082" y="4504773"/>
            <a:ext cx="4282811" cy="800169"/>
          </a:xfrm>
          <a:prstGeom prst="rect">
            <a:avLst/>
          </a:prstGeom>
        </p:spPr>
      </p:pic>
      <p:sp>
        <p:nvSpPr>
          <p:cNvPr id="3" name="CasellaDiTesto 2">
            <a:extLst>
              <a:ext uri="{FF2B5EF4-FFF2-40B4-BE49-F238E27FC236}">
                <a16:creationId xmlns:a16="http://schemas.microsoft.com/office/drawing/2014/main" id="{4170D4D6-5C03-4231-B67C-6F5EAA6C432C}"/>
              </a:ext>
            </a:extLst>
          </p:cNvPr>
          <p:cNvSpPr txBox="1"/>
          <p:nvPr/>
        </p:nvSpPr>
        <p:spPr>
          <a:xfrm>
            <a:off x="0" y="3175504"/>
            <a:ext cx="12192002" cy="400110"/>
          </a:xfrm>
          <a:prstGeom prst="rect">
            <a:avLst/>
          </a:prstGeom>
          <a:noFill/>
        </p:spPr>
        <p:txBody>
          <a:bodyPr wrap="square" rtlCol="0">
            <a:spAutoFit/>
          </a:bodyPr>
          <a:lstStyle/>
          <a:p>
            <a:pPr algn="ctr"/>
            <a:r>
              <a:rPr lang="it-IT" sz="2000" b="1" dirty="0">
                <a:solidFill>
                  <a:srgbClr val="FF0000"/>
                </a:solidFill>
              </a:rPr>
              <a:t>Criteri per il calcolo del punteggio</a:t>
            </a:r>
          </a:p>
        </p:txBody>
      </p:sp>
      <p:sp>
        <p:nvSpPr>
          <p:cNvPr id="4" name="CasellaDiTesto 3">
            <a:extLst>
              <a:ext uri="{FF2B5EF4-FFF2-40B4-BE49-F238E27FC236}">
                <a16:creationId xmlns:a16="http://schemas.microsoft.com/office/drawing/2014/main" id="{AD48DF15-1B46-D2AE-9815-A6104BF161F1}"/>
              </a:ext>
            </a:extLst>
          </p:cNvPr>
          <p:cNvSpPr txBox="1"/>
          <p:nvPr/>
        </p:nvSpPr>
        <p:spPr>
          <a:xfrm>
            <a:off x="-2" y="181325"/>
            <a:ext cx="12192002" cy="492443"/>
          </a:xfrm>
          <a:prstGeom prst="rect">
            <a:avLst/>
          </a:prstGeom>
          <a:noFill/>
        </p:spPr>
        <p:txBody>
          <a:bodyPr wrap="square">
            <a:spAutoFit/>
          </a:bodyPr>
          <a:lstStyle/>
          <a:p>
            <a:pPr algn="ctr">
              <a:spcAft>
                <a:spcPts val="1200"/>
              </a:spcAft>
            </a:pPr>
            <a:r>
              <a:rPr lang="it-IT" sz="2600" b="1" i="1" dirty="0">
                <a:solidFill>
                  <a:srgbClr val="FF0000"/>
                </a:solidFill>
                <a:latin typeface="+mj-lt"/>
              </a:rPr>
              <a:t>Selezione</a:t>
            </a:r>
            <a:endParaRPr lang="it-IT" sz="2600" b="1" dirty="0">
              <a:solidFill>
                <a:srgbClr val="FF0000"/>
              </a:solidFill>
              <a:latin typeface="+mj-lt"/>
            </a:endParaRPr>
          </a:p>
        </p:txBody>
      </p:sp>
    </p:spTree>
    <p:extLst>
      <p:ext uri="{BB962C8B-B14F-4D97-AF65-F5344CB8AC3E}">
        <p14:creationId xmlns:p14="http://schemas.microsoft.com/office/powerpoint/2010/main" val="212471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7DBFB83-28F2-46B9-B11A-8888AA6A1FBC}"/>
              </a:ext>
            </a:extLst>
          </p:cNvPr>
          <p:cNvPicPr>
            <a:picLocks noChangeAspect="1"/>
          </p:cNvPicPr>
          <p:nvPr/>
        </p:nvPicPr>
        <p:blipFill rotWithShape="1">
          <a:blip r:embed="rId2"/>
          <a:srcRect l="3072" t="6656" r="823" b="26947"/>
          <a:stretch/>
        </p:blipFill>
        <p:spPr>
          <a:xfrm>
            <a:off x="2818234" y="2440399"/>
            <a:ext cx="6729950" cy="1600158"/>
          </a:xfrm>
          <a:prstGeom prst="rect">
            <a:avLst/>
          </a:prstGeom>
        </p:spPr>
      </p:pic>
      <p:sp>
        <p:nvSpPr>
          <p:cNvPr id="7" name="CasellaDiTesto 6">
            <a:extLst>
              <a:ext uri="{FF2B5EF4-FFF2-40B4-BE49-F238E27FC236}">
                <a16:creationId xmlns:a16="http://schemas.microsoft.com/office/drawing/2014/main" id="{A7FCBAC0-16E7-484D-9D80-AB52DF9F7A74}"/>
              </a:ext>
            </a:extLst>
          </p:cNvPr>
          <p:cNvSpPr txBox="1"/>
          <p:nvPr/>
        </p:nvSpPr>
        <p:spPr>
          <a:xfrm>
            <a:off x="3816197" y="1565270"/>
            <a:ext cx="4734024" cy="369332"/>
          </a:xfrm>
          <a:prstGeom prst="rect">
            <a:avLst/>
          </a:prstGeom>
          <a:noFill/>
        </p:spPr>
        <p:txBody>
          <a:bodyPr wrap="square">
            <a:spAutoFit/>
          </a:bodyPr>
          <a:lstStyle/>
          <a:p>
            <a:r>
              <a:rPr lang="it-IT" b="1" dirty="0">
                <a:solidFill>
                  <a:srgbClr val="000000"/>
                </a:solidFill>
                <a:latin typeface="Calibri" panose="020F0502020204030204" pitchFamily="34" charset="0"/>
              </a:rPr>
              <a:t>I valori di </a:t>
            </a:r>
            <a:r>
              <a:rPr lang="it-IT" b="1" dirty="0">
                <a:solidFill>
                  <a:srgbClr val="FF0000"/>
                </a:solidFill>
                <a:latin typeface="Symbol" panose="05050102010706020507" pitchFamily="18" charset="2"/>
              </a:rPr>
              <a:t>a</a:t>
            </a:r>
            <a:r>
              <a:rPr lang="it-IT" b="1" dirty="0">
                <a:solidFill>
                  <a:srgbClr val="000000"/>
                </a:solidFill>
                <a:latin typeface="Calibri" panose="020F0502020204030204" pitchFamily="34" charset="0"/>
              </a:rPr>
              <a:t> sono definiti nella seguente tabella</a:t>
            </a:r>
            <a:r>
              <a:rPr lang="it-IT" dirty="0">
                <a:solidFill>
                  <a:srgbClr val="000000"/>
                </a:solidFill>
                <a:latin typeface="Calibri" panose="020F0502020204030204" pitchFamily="34" charset="0"/>
              </a:rPr>
              <a:t>: </a:t>
            </a:r>
          </a:p>
        </p:txBody>
      </p:sp>
      <p:pic>
        <p:nvPicPr>
          <p:cNvPr id="4" name="Immagine 3">
            <a:extLst>
              <a:ext uri="{FF2B5EF4-FFF2-40B4-BE49-F238E27FC236}">
                <a16:creationId xmlns:a16="http://schemas.microsoft.com/office/drawing/2014/main" id="{C57F9267-5806-496F-A9E0-DDC68225242E}"/>
              </a:ext>
            </a:extLst>
          </p:cNvPr>
          <p:cNvPicPr>
            <a:picLocks noChangeAspect="1"/>
          </p:cNvPicPr>
          <p:nvPr/>
        </p:nvPicPr>
        <p:blipFill rotWithShape="1">
          <a:blip r:embed="rId3"/>
          <a:srcRect t="5737" r="1872" b="8775"/>
          <a:stretch/>
        </p:blipFill>
        <p:spPr>
          <a:xfrm>
            <a:off x="2590223" y="5052152"/>
            <a:ext cx="7194420" cy="1451200"/>
          </a:xfrm>
          <a:prstGeom prst="rect">
            <a:avLst/>
          </a:prstGeom>
        </p:spPr>
      </p:pic>
      <p:sp>
        <p:nvSpPr>
          <p:cNvPr id="2" name="CasellaDiTesto 1">
            <a:extLst>
              <a:ext uri="{FF2B5EF4-FFF2-40B4-BE49-F238E27FC236}">
                <a16:creationId xmlns:a16="http://schemas.microsoft.com/office/drawing/2014/main" id="{ED7D31CC-22D2-67D4-2C14-A16E6532CBE7}"/>
              </a:ext>
            </a:extLst>
          </p:cNvPr>
          <p:cNvSpPr txBox="1"/>
          <p:nvPr/>
        </p:nvSpPr>
        <p:spPr>
          <a:xfrm>
            <a:off x="-2" y="181325"/>
            <a:ext cx="12192002" cy="492443"/>
          </a:xfrm>
          <a:prstGeom prst="rect">
            <a:avLst/>
          </a:prstGeom>
          <a:noFill/>
        </p:spPr>
        <p:txBody>
          <a:bodyPr wrap="square">
            <a:spAutoFit/>
          </a:bodyPr>
          <a:lstStyle/>
          <a:p>
            <a:pPr algn="ctr">
              <a:spcAft>
                <a:spcPts val="1200"/>
              </a:spcAft>
            </a:pPr>
            <a:r>
              <a:rPr lang="it-IT" sz="2600" b="1" i="1" dirty="0">
                <a:solidFill>
                  <a:srgbClr val="FF0000"/>
                </a:solidFill>
                <a:latin typeface="+mj-lt"/>
              </a:rPr>
              <a:t>Selezione</a:t>
            </a:r>
            <a:endParaRPr lang="it-IT" sz="2600" b="1" dirty="0">
              <a:solidFill>
                <a:srgbClr val="FF0000"/>
              </a:solidFill>
              <a:latin typeface="+mj-lt"/>
            </a:endParaRPr>
          </a:p>
        </p:txBody>
      </p:sp>
    </p:spTree>
    <p:extLst>
      <p:ext uri="{BB962C8B-B14F-4D97-AF65-F5344CB8AC3E}">
        <p14:creationId xmlns:p14="http://schemas.microsoft.com/office/powerpoint/2010/main" val="283903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ttangolo 9"/>
          <p:cNvSpPr/>
          <p:nvPr/>
        </p:nvSpPr>
        <p:spPr>
          <a:xfrm>
            <a:off x="110836" y="133093"/>
            <a:ext cx="12192000" cy="492443"/>
          </a:xfrm>
          <a:prstGeom prst="rect">
            <a:avLst/>
          </a:prstGeom>
        </p:spPr>
        <p:txBody>
          <a:bodyPr wrap="square">
            <a:spAutoFit/>
          </a:bodyPr>
          <a:lstStyle/>
          <a:p>
            <a:pPr algn="ctr">
              <a:spcAft>
                <a:spcPts val="1200"/>
              </a:spcAft>
            </a:pPr>
            <a:r>
              <a:rPr lang="it-IT" sz="2600" b="1" i="1" dirty="0">
                <a:solidFill>
                  <a:srgbClr val="FF0000"/>
                </a:solidFill>
                <a:latin typeface="+mj-lt"/>
              </a:rPr>
              <a:t>Pubblicazione delle graduatorie e accettazione delle borse</a:t>
            </a:r>
          </a:p>
        </p:txBody>
      </p:sp>
      <p:sp>
        <p:nvSpPr>
          <p:cNvPr id="22" name="CasellaDiTesto 21">
            <a:extLst>
              <a:ext uri="{FF2B5EF4-FFF2-40B4-BE49-F238E27FC236}">
                <a16:creationId xmlns:a16="http://schemas.microsoft.com/office/drawing/2014/main" id="{E07555B0-A65E-44A8-B53A-D04BB2D3D71F}"/>
              </a:ext>
            </a:extLst>
          </p:cNvPr>
          <p:cNvSpPr txBox="1"/>
          <p:nvPr/>
        </p:nvSpPr>
        <p:spPr>
          <a:xfrm>
            <a:off x="640080" y="666795"/>
            <a:ext cx="10383520" cy="784830"/>
          </a:xfrm>
          <a:prstGeom prst="rect">
            <a:avLst/>
          </a:prstGeom>
          <a:noFill/>
        </p:spPr>
        <p:txBody>
          <a:bodyPr wrap="square">
            <a:spAutoFit/>
          </a:bodyPr>
          <a:lstStyle/>
          <a:p>
            <a:pPr marL="285750" indent="-285750">
              <a:spcAft>
                <a:spcPts val="600"/>
              </a:spcAft>
              <a:buFont typeface="Wingdings" panose="05000000000000000000" pitchFamily="2" charset="2"/>
              <a:buChar char="ü"/>
            </a:pPr>
            <a:r>
              <a:rPr lang="it-IT" sz="2000" dirty="0"/>
              <a:t>Le graduatorie verranno pubblicate sui siti web dei Dipartimenti a decorrere dal </a:t>
            </a:r>
            <a:r>
              <a:rPr lang="it-IT" sz="2000" b="1" dirty="0">
                <a:solidFill>
                  <a:srgbClr val="FF0000"/>
                </a:solidFill>
              </a:rPr>
              <a:t>05-04-2023</a:t>
            </a:r>
          </a:p>
          <a:p>
            <a:pPr marL="800100" lvl="1" indent="-342900">
              <a:spcAft>
                <a:spcPts val="600"/>
              </a:spcAft>
              <a:buFont typeface="Arial" panose="020B0604020202020204" pitchFamily="34" charset="0"/>
              <a:buChar char="•"/>
            </a:pPr>
            <a:r>
              <a:rPr lang="it-IT" sz="2000" dirty="0"/>
              <a:t>Gli </a:t>
            </a:r>
            <a:r>
              <a:rPr lang="it-IT" sz="2000" i="1" dirty="0">
                <a:solidFill>
                  <a:srgbClr val="FF0000"/>
                </a:solidFill>
              </a:rPr>
              <a:t>studenti vincitori devono accettare entro le date </a:t>
            </a:r>
            <a:r>
              <a:rPr lang="it-IT" sz="2000" dirty="0"/>
              <a:t>pubblicate sul sito di Ateneo</a:t>
            </a:r>
            <a:r>
              <a:rPr lang="it-IT" sz="2000" dirty="0">
                <a:solidFill>
                  <a:srgbClr val="FF0000"/>
                </a:solidFill>
              </a:rPr>
              <a:t> </a:t>
            </a:r>
          </a:p>
        </p:txBody>
      </p:sp>
      <p:sp>
        <p:nvSpPr>
          <p:cNvPr id="24" name="CasellaDiTesto 23">
            <a:extLst>
              <a:ext uri="{FF2B5EF4-FFF2-40B4-BE49-F238E27FC236}">
                <a16:creationId xmlns:a16="http://schemas.microsoft.com/office/drawing/2014/main" id="{7975A4BD-173A-467E-A496-76CD1336280A}"/>
              </a:ext>
            </a:extLst>
          </p:cNvPr>
          <p:cNvSpPr txBox="1"/>
          <p:nvPr/>
        </p:nvSpPr>
        <p:spPr>
          <a:xfrm>
            <a:off x="640080" y="1522356"/>
            <a:ext cx="10942319" cy="5247590"/>
          </a:xfrm>
          <a:prstGeom prst="rect">
            <a:avLst/>
          </a:prstGeom>
          <a:noFill/>
        </p:spPr>
        <p:txBody>
          <a:bodyPr wrap="square">
            <a:spAutoFit/>
          </a:bodyPr>
          <a:lstStyle/>
          <a:p>
            <a:pPr marL="285750" indent="-285750" algn="just">
              <a:spcAft>
                <a:spcPts val="600"/>
              </a:spcAft>
              <a:buFont typeface="Wingdings" panose="05000000000000000000" pitchFamily="2" charset="2"/>
              <a:buChar char="ü"/>
            </a:pPr>
            <a:r>
              <a:rPr lang="it-IT" sz="2000" dirty="0"/>
              <a:t>La destinazione assegnata </a:t>
            </a:r>
            <a:r>
              <a:rPr lang="it-IT" sz="2000" b="1" u="sng" dirty="0"/>
              <a:t>non</a:t>
            </a:r>
            <a:r>
              <a:rPr lang="it-IT" sz="2000" dirty="0"/>
              <a:t> potrà essere in alcun modo modificata e le sedi per le quali non c’è stata assegnazione e/o accettazione in prima battuta verranno assegnate agli studenti eventualmente idonei in graduatoria per il solo secondo semestre.</a:t>
            </a:r>
          </a:p>
          <a:p>
            <a:pPr marL="285750" indent="-285750" algn="just">
              <a:spcAft>
                <a:spcPts val="600"/>
              </a:spcAft>
              <a:buFont typeface="Wingdings" panose="05000000000000000000" pitchFamily="2" charset="2"/>
              <a:buChar char="ü"/>
            </a:pPr>
            <a:r>
              <a:rPr lang="it-IT" sz="2000" dirty="0"/>
              <a:t> la mancata accettazione della sede assegnata verrà considerata come rinuncia alla borsa Erasmus.</a:t>
            </a:r>
          </a:p>
          <a:p>
            <a:pPr marL="285750" indent="-285750" algn="just">
              <a:spcAft>
                <a:spcPts val="600"/>
              </a:spcAft>
              <a:buFont typeface="Wingdings" panose="05000000000000000000" pitchFamily="2" charset="2"/>
              <a:buChar char="ü"/>
            </a:pPr>
            <a:endParaRPr lang="it-IT" sz="2000" dirty="0"/>
          </a:p>
          <a:p>
            <a:pPr marL="285750" indent="-285750" algn="just">
              <a:spcAft>
                <a:spcPts val="600"/>
              </a:spcAft>
              <a:buFont typeface="Wingdings" panose="05000000000000000000" pitchFamily="2" charset="2"/>
              <a:buChar char="ü"/>
            </a:pPr>
            <a:r>
              <a:rPr lang="it-IT" sz="2000" b="1" dirty="0">
                <a:solidFill>
                  <a:srgbClr val="FF0000"/>
                </a:solidFill>
              </a:rPr>
              <a:t>E’ compito dello studente informarsi sugli adempimenti amministrativi e le relative scadenze previste dalle sedi partner.</a:t>
            </a:r>
          </a:p>
          <a:p>
            <a:pPr>
              <a:spcAft>
                <a:spcPts val="600"/>
              </a:spcAft>
            </a:pPr>
            <a:r>
              <a:rPr lang="it-IT" sz="2000" b="1" i="1" dirty="0"/>
              <a:t> </a:t>
            </a:r>
            <a:r>
              <a:rPr lang="it-IT" sz="2000" b="0" i="0" u="none" strike="noStrike" baseline="0" dirty="0"/>
              <a:t>Si fa presente che:</a:t>
            </a:r>
          </a:p>
          <a:p>
            <a:pPr marL="914400" lvl="1" indent="-457200">
              <a:spcAft>
                <a:spcPts val="600"/>
              </a:spcAft>
              <a:buFont typeface="+mj-lt"/>
              <a:buAutoNum type="arabicPeriod"/>
            </a:pPr>
            <a:r>
              <a:rPr lang="it-IT" sz="2000" b="0" i="0" u="none" strike="noStrike" baseline="0" dirty="0"/>
              <a:t> le scadenze inserite nelle tabelle relative agli scambi attivi, possono subire modifiche da parte delle istituzioni partner;</a:t>
            </a:r>
          </a:p>
          <a:p>
            <a:pPr marL="914400" lvl="1" indent="-457200">
              <a:spcAft>
                <a:spcPts val="600"/>
              </a:spcAft>
              <a:buFont typeface="+mj-lt"/>
              <a:buAutoNum type="arabicPeriod"/>
            </a:pPr>
            <a:r>
              <a:rPr lang="it-IT" sz="2000" b="0" i="0" u="none" strike="noStrike" baseline="0" dirty="0"/>
              <a:t>laddove i termini per le procedure di nomination e </a:t>
            </a:r>
            <a:r>
              <a:rPr lang="it-IT" sz="2000" b="0" i="0" u="none" strike="noStrike" baseline="0" dirty="0" err="1"/>
              <a:t>application</a:t>
            </a:r>
            <a:r>
              <a:rPr lang="it-IT" sz="2000" b="0" i="0" u="none" strike="noStrike" baseline="0" dirty="0"/>
              <a:t> per il primo semestre siano scaduti o in imminente scadenza, le borse disponibili sono da intendersi per il solo secondo semestre.</a:t>
            </a:r>
          </a:p>
          <a:p>
            <a:pPr marL="285750" indent="-285750" algn="just">
              <a:spcAft>
                <a:spcPts val="600"/>
              </a:spcAft>
              <a:buFont typeface="Wingdings" panose="05000000000000000000" pitchFamily="2" charset="2"/>
              <a:buChar char="ü"/>
            </a:pPr>
            <a:r>
              <a:rPr lang="it-IT" sz="2000" dirty="0"/>
              <a:t> Eventuali </a:t>
            </a:r>
            <a:r>
              <a:rPr lang="it-IT" sz="2000" b="1" dirty="0">
                <a:solidFill>
                  <a:srgbClr val="FF0000"/>
                </a:solidFill>
              </a:rPr>
              <a:t>scorrimenti di graduatoria</a:t>
            </a:r>
            <a:r>
              <a:rPr lang="it-IT" sz="2000" dirty="0"/>
              <a:t> e/o relative assegnazioni delle </a:t>
            </a:r>
            <a:r>
              <a:rPr lang="it-IT" sz="2000" b="1" dirty="0">
                <a:solidFill>
                  <a:srgbClr val="FF0000"/>
                </a:solidFill>
              </a:rPr>
              <a:t>borse residue </a:t>
            </a:r>
            <a:r>
              <a:rPr lang="it-IT" sz="2000" dirty="0"/>
              <a:t>avverranno esclusivamente </a:t>
            </a:r>
            <a:r>
              <a:rPr lang="it-IT" sz="2000" dirty="0">
                <a:solidFill>
                  <a:srgbClr val="FF0000"/>
                </a:solidFill>
              </a:rPr>
              <a:t>per il secondo semestre </a:t>
            </a:r>
            <a:r>
              <a:rPr lang="it-IT" sz="2000" dirty="0"/>
              <a:t>entro il </a:t>
            </a:r>
            <a:r>
              <a:rPr lang="it-IT" sz="2000" b="1" dirty="0">
                <a:solidFill>
                  <a:srgbClr val="FF0000"/>
                </a:solidFill>
              </a:rPr>
              <a:t>28/09/2023.</a:t>
            </a:r>
          </a:p>
        </p:txBody>
      </p:sp>
    </p:spTree>
    <p:extLst>
      <p:ext uri="{BB962C8B-B14F-4D97-AF65-F5344CB8AC3E}">
        <p14:creationId xmlns:p14="http://schemas.microsoft.com/office/powerpoint/2010/main" val="242604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Rettangolo 59"/>
          <p:cNvSpPr/>
          <p:nvPr/>
        </p:nvSpPr>
        <p:spPr>
          <a:xfrm>
            <a:off x="366623" y="1412423"/>
            <a:ext cx="11458754" cy="3170099"/>
          </a:xfrm>
          <a:prstGeom prst="rect">
            <a:avLst/>
          </a:prstGeom>
        </p:spPr>
        <p:txBody>
          <a:bodyPr wrap="square">
            <a:spAutoFit/>
          </a:bodyPr>
          <a:lstStyle/>
          <a:p>
            <a:pPr marL="342900" marR="0" lvl="0" indent="-342900" algn="just" defTabSz="4572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mn-cs"/>
              </a:rPr>
              <a:t>L’assegnazione delle borse è condizionata dalla conferma di tutti gli accordi da parte delle università partner. Lo studente inoltre dovrà verificare di essere in possesso degli eventuali requisiti di ammissione richiesti dall’Università partner (per es. conoscenza certificata della lingua in cui sono tenuti i corsi).</a:t>
            </a:r>
          </a:p>
          <a:p>
            <a:pPr marL="342900" marR="0" lvl="0" indent="-342900" algn="just" defTabSz="457200" rtl="0" eaLnBrk="1" fontAlgn="auto" latinLnBrk="0" hangingPunct="1">
              <a:lnSpc>
                <a:spcPct val="100000"/>
              </a:lnSpc>
              <a:spcBef>
                <a:spcPts val="0"/>
              </a:spcBef>
              <a:spcAft>
                <a:spcPts val="1200"/>
              </a:spcAft>
              <a:buClrTx/>
              <a:buSzTx/>
              <a:buFont typeface="Wingdings" panose="05000000000000000000" pitchFamily="2" charset="2"/>
              <a:buChar char="ü"/>
              <a:tabLst/>
              <a:defRPr/>
            </a:pPr>
            <a:endParaRPr lang="it-IT" sz="2000" b="1" dirty="0">
              <a:solidFill>
                <a:srgbClr val="FF0000"/>
              </a:solidFill>
              <a:latin typeface="Calibri" panose="020F0502020204030204"/>
            </a:endParaRPr>
          </a:p>
          <a:p>
            <a:pPr marL="342900" marR="0" lvl="0" indent="-342900" algn="just" defTabSz="4572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Lo studente vincitore della borsa Erasmus, nel periodo di permanenza presso l’Università ospitante, </a:t>
            </a:r>
            <a:r>
              <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mn-cs"/>
              </a:rPr>
              <a:t>non può godere di altre borse comunitarie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e dovrà </a:t>
            </a:r>
            <a:r>
              <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mn-cs"/>
              </a:rPr>
              <a:t>regolarmente provvedere al pagamento delle tasse universitarie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nei modi e nei tempi previsti </a:t>
            </a:r>
            <a:r>
              <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mn-cs"/>
              </a:rPr>
              <a:t>dall’Università degli Studi di Napoli Federico II.</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Seguire attentamente le Istruzioni pubblicate alla pagina Erasmus del sito di Ateneo.</a:t>
            </a:r>
          </a:p>
        </p:txBody>
      </p:sp>
      <p:sp>
        <p:nvSpPr>
          <p:cNvPr id="3" name="CasellaDiTesto 2">
            <a:extLst>
              <a:ext uri="{FF2B5EF4-FFF2-40B4-BE49-F238E27FC236}">
                <a16:creationId xmlns:a16="http://schemas.microsoft.com/office/drawing/2014/main" id="{F2E6878A-51F8-7FA0-DF87-A4B3A0A7514D}"/>
              </a:ext>
            </a:extLst>
          </p:cNvPr>
          <p:cNvSpPr txBox="1"/>
          <p:nvPr/>
        </p:nvSpPr>
        <p:spPr>
          <a:xfrm>
            <a:off x="0" y="218114"/>
            <a:ext cx="12192000"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Light" panose="020F0302020204030204"/>
                <a:ea typeface="+mn-ea"/>
                <a:cs typeface="+mn-cs"/>
              </a:rPr>
              <a:t>Condizioni </a:t>
            </a:r>
          </a:p>
        </p:txBody>
      </p:sp>
    </p:spTree>
    <p:extLst>
      <p:ext uri="{BB962C8B-B14F-4D97-AF65-F5344CB8AC3E}">
        <p14:creationId xmlns:p14="http://schemas.microsoft.com/office/powerpoint/2010/main" val="41659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Rettangolo 59"/>
          <p:cNvSpPr/>
          <p:nvPr/>
        </p:nvSpPr>
        <p:spPr>
          <a:xfrm>
            <a:off x="366623" y="558983"/>
            <a:ext cx="11458754" cy="5016758"/>
          </a:xfrm>
          <a:prstGeom prst="rect">
            <a:avLst/>
          </a:prstGeom>
        </p:spPr>
        <p:txBody>
          <a:bodyPr wrap="square">
            <a:spAutoFit/>
          </a:bodyPr>
          <a:lstStyle/>
          <a:p>
            <a:pPr marL="342900" indent="-342900" algn="just">
              <a:spcAft>
                <a:spcPts val="1200"/>
              </a:spcAft>
              <a:buFont typeface="Wingdings" panose="05000000000000000000" pitchFamily="2" charset="2"/>
              <a:buChar char="ü"/>
            </a:pPr>
            <a:endParaRPr lang="it-IT" sz="2000" dirty="0"/>
          </a:p>
          <a:p>
            <a:pPr marL="342900" indent="-342900">
              <a:spcAft>
                <a:spcPts val="1200"/>
              </a:spcAft>
              <a:buFont typeface="Wingdings" panose="05000000000000000000" pitchFamily="2" charset="2"/>
              <a:buChar char="ü"/>
            </a:pPr>
            <a:r>
              <a:rPr lang="it-IT" sz="2000" dirty="0"/>
              <a:t>Gli </a:t>
            </a:r>
            <a:r>
              <a:rPr lang="it-IT" sz="2000" b="1" dirty="0">
                <a:solidFill>
                  <a:srgbClr val="FF0000"/>
                </a:solidFill>
              </a:rPr>
              <a:t>studenti vincitori - prima della partenza </a:t>
            </a:r>
            <a:r>
              <a:rPr lang="it-IT" sz="2000" dirty="0"/>
              <a:t>- dovranno </a:t>
            </a:r>
            <a:r>
              <a:rPr lang="it-IT" sz="2000" b="1" dirty="0">
                <a:solidFill>
                  <a:srgbClr val="FF0000"/>
                </a:solidFill>
              </a:rPr>
              <a:t>sottoscrivere L’ACCORDO FINANZIARIO ERASMUS </a:t>
            </a:r>
            <a:r>
              <a:rPr lang="it-IT" sz="2000" dirty="0"/>
              <a:t>dal quale discende unicamente lo </a:t>
            </a:r>
            <a:r>
              <a:rPr lang="it-IT" sz="2000" b="1" dirty="0">
                <a:solidFill>
                  <a:srgbClr val="FF0000"/>
                </a:solidFill>
              </a:rPr>
              <a:t>status di “Studente Erasmus”. </a:t>
            </a:r>
          </a:p>
          <a:p>
            <a:pPr marL="342900" indent="-342900">
              <a:spcAft>
                <a:spcPts val="1200"/>
              </a:spcAft>
              <a:buFont typeface="Wingdings" panose="05000000000000000000" pitchFamily="2" charset="2"/>
              <a:buChar char="ü"/>
            </a:pPr>
            <a:endParaRPr lang="it-IT" sz="2000" b="1" dirty="0">
              <a:solidFill>
                <a:srgbClr val="FF0000"/>
              </a:solidFill>
            </a:endParaRPr>
          </a:p>
          <a:p>
            <a:pPr marL="342900" indent="-342900">
              <a:spcAft>
                <a:spcPts val="1200"/>
              </a:spcAft>
              <a:buFont typeface="Wingdings" panose="05000000000000000000" pitchFamily="2" charset="2"/>
              <a:buChar char="ü"/>
            </a:pPr>
            <a:endParaRPr lang="it-IT" sz="2000" b="1" dirty="0">
              <a:solidFill>
                <a:srgbClr val="FF0000"/>
              </a:solidFill>
            </a:endParaRPr>
          </a:p>
          <a:p>
            <a:pPr marL="342900" indent="-342900">
              <a:spcAft>
                <a:spcPts val="1200"/>
              </a:spcAft>
              <a:buFont typeface="Wingdings" panose="05000000000000000000" pitchFamily="2" charset="2"/>
              <a:buChar char="ü"/>
            </a:pPr>
            <a:r>
              <a:rPr lang="it-IT" sz="2000" dirty="0"/>
              <a:t>La procedura per la firma degli </a:t>
            </a:r>
            <a:r>
              <a:rPr lang="it-IT" sz="2000" b="1" dirty="0">
                <a:solidFill>
                  <a:srgbClr val="FF0000"/>
                </a:solidFill>
              </a:rPr>
              <a:t>ACCORDI FINANZIARI </a:t>
            </a:r>
            <a:r>
              <a:rPr lang="it-IT" sz="2000" dirty="0"/>
              <a:t>prevede, obbligatoriamente, il </a:t>
            </a:r>
            <a:r>
              <a:rPr lang="it-IT" sz="2000" b="1" dirty="0">
                <a:solidFill>
                  <a:srgbClr val="FF0000"/>
                </a:solidFill>
              </a:rPr>
              <a:t>caricamento</a:t>
            </a:r>
            <a:r>
              <a:rPr lang="it-IT" sz="2000" dirty="0"/>
              <a:t> </a:t>
            </a:r>
            <a:r>
              <a:rPr lang="it-IT" sz="2000" b="1" dirty="0">
                <a:solidFill>
                  <a:srgbClr val="FF0000"/>
                </a:solidFill>
              </a:rPr>
              <a:t>sulla piattaforma</a:t>
            </a:r>
            <a:r>
              <a:rPr lang="it-IT" sz="2000" dirty="0"/>
              <a:t> </a:t>
            </a:r>
            <a:r>
              <a:rPr lang="it-IT" sz="2000" dirty="0">
                <a:solidFill>
                  <a:srgbClr val="FF0000"/>
                </a:solidFill>
              </a:rPr>
              <a:t>https://mobility.unina.it</a:t>
            </a:r>
            <a:r>
              <a:rPr lang="it-IT" sz="2000" dirty="0"/>
              <a:t>, sezione “Allegati carriera”, della </a:t>
            </a:r>
            <a:r>
              <a:rPr lang="it-IT" sz="2000" b="1" dirty="0"/>
              <a:t>seguente documentazione</a:t>
            </a:r>
            <a:r>
              <a:rPr lang="it-IT" sz="2000" dirty="0"/>
              <a:t>:</a:t>
            </a:r>
          </a:p>
          <a:p>
            <a:pPr marL="800100" lvl="1" indent="-342900">
              <a:spcAft>
                <a:spcPts val="1200"/>
              </a:spcAft>
              <a:buFont typeface="Wingdings" panose="05000000000000000000" pitchFamily="2" charset="2"/>
              <a:buChar char="v"/>
            </a:pPr>
            <a:r>
              <a:rPr lang="it-IT" sz="2000" dirty="0"/>
              <a:t>copia </a:t>
            </a:r>
            <a:r>
              <a:rPr lang="it-IT" sz="2000" b="1" dirty="0" err="1">
                <a:solidFill>
                  <a:srgbClr val="FF0000"/>
                </a:solidFill>
              </a:rPr>
              <a:t>application</a:t>
            </a:r>
            <a:r>
              <a:rPr lang="it-IT" sz="2000" b="1" dirty="0">
                <a:solidFill>
                  <a:srgbClr val="FF0000"/>
                </a:solidFill>
              </a:rPr>
              <a:t> </a:t>
            </a:r>
            <a:r>
              <a:rPr lang="it-IT" sz="2000" b="1" dirty="0" err="1">
                <a:solidFill>
                  <a:srgbClr val="FF0000"/>
                </a:solidFill>
              </a:rPr>
              <a:t>form</a:t>
            </a:r>
            <a:r>
              <a:rPr lang="it-IT" sz="2000" b="1" dirty="0">
                <a:solidFill>
                  <a:srgbClr val="FF0000"/>
                </a:solidFill>
              </a:rPr>
              <a:t>, lettera di accettazione dell’università ospitante </a:t>
            </a:r>
            <a:r>
              <a:rPr lang="it-IT" sz="2000" dirty="0"/>
              <a:t>o autodichiarazione relativa </a:t>
            </a:r>
            <a:r>
              <a:rPr lang="it-IT" sz="2000" dirty="0" err="1"/>
              <a:t>all’application</a:t>
            </a:r>
            <a:r>
              <a:rPr lang="it-IT" sz="2000" dirty="0"/>
              <a:t> </a:t>
            </a:r>
            <a:r>
              <a:rPr lang="it-IT" sz="2000" dirty="0" err="1"/>
              <a:t>form</a:t>
            </a:r>
            <a:r>
              <a:rPr lang="it-IT" sz="2000" dirty="0"/>
              <a:t>;</a:t>
            </a:r>
          </a:p>
          <a:p>
            <a:pPr marL="800100" lvl="1" indent="-342900">
              <a:spcAft>
                <a:spcPts val="1200"/>
              </a:spcAft>
              <a:buFont typeface="Wingdings" panose="05000000000000000000" pitchFamily="2" charset="2"/>
              <a:buChar char="v"/>
            </a:pPr>
            <a:r>
              <a:rPr lang="it-IT" sz="2000" b="1" dirty="0">
                <a:solidFill>
                  <a:srgbClr val="FF0000"/>
                </a:solidFill>
              </a:rPr>
              <a:t>Learning Agreement (LA)</a:t>
            </a:r>
            <a:r>
              <a:rPr lang="it-IT" sz="2000" dirty="0"/>
              <a:t>;</a:t>
            </a:r>
          </a:p>
          <a:p>
            <a:pPr marL="800100" lvl="1" indent="-342900">
              <a:spcAft>
                <a:spcPts val="1200"/>
              </a:spcAft>
              <a:buFont typeface="Wingdings" panose="05000000000000000000" pitchFamily="2" charset="2"/>
              <a:buChar char="v"/>
            </a:pPr>
            <a:r>
              <a:rPr lang="it-IT" sz="2000" dirty="0">
                <a:solidFill>
                  <a:srgbClr val="FF0000"/>
                </a:solidFill>
              </a:rPr>
              <a:t>attestazione della conoscenza linguistica</a:t>
            </a:r>
            <a:r>
              <a:rPr lang="it-IT" sz="2000" dirty="0"/>
              <a:t>;</a:t>
            </a:r>
          </a:p>
          <a:p>
            <a:pPr marL="800100" lvl="1" indent="-342900">
              <a:spcAft>
                <a:spcPts val="1200"/>
              </a:spcAft>
              <a:buFont typeface="Wingdings" panose="05000000000000000000" pitchFamily="2" charset="2"/>
              <a:buChar char="v"/>
            </a:pPr>
            <a:r>
              <a:rPr lang="it-IT" sz="2000" dirty="0"/>
              <a:t>titolo di soggiorno per gli studenti internazionali.</a:t>
            </a:r>
          </a:p>
        </p:txBody>
      </p:sp>
      <p:sp>
        <p:nvSpPr>
          <p:cNvPr id="3" name="CasellaDiTesto 2">
            <a:extLst>
              <a:ext uri="{FF2B5EF4-FFF2-40B4-BE49-F238E27FC236}">
                <a16:creationId xmlns:a16="http://schemas.microsoft.com/office/drawing/2014/main" id="{F2E6878A-51F8-7FA0-DF87-A4B3A0A7514D}"/>
              </a:ext>
            </a:extLst>
          </p:cNvPr>
          <p:cNvSpPr txBox="1"/>
          <p:nvPr/>
        </p:nvSpPr>
        <p:spPr>
          <a:xfrm>
            <a:off x="0" y="312761"/>
            <a:ext cx="12192000" cy="492443"/>
          </a:xfrm>
          <a:prstGeom prst="rect">
            <a:avLst/>
          </a:prstGeom>
          <a:noFill/>
        </p:spPr>
        <p:txBody>
          <a:bodyPr wrap="square">
            <a:spAutoFit/>
          </a:bodyPr>
          <a:lstStyle/>
          <a:p>
            <a:pPr algn="ctr">
              <a:spcAft>
                <a:spcPts val="1200"/>
              </a:spcAft>
            </a:pPr>
            <a:r>
              <a:rPr lang="it-IT" sz="2600" b="1" i="1" dirty="0">
                <a:solidFill>
                  <a:srgbClr val="FF0000"/>
                </a:solidFill>
                <a:latin typeface="+mj-lt"/>
              </a:rPr>
              <a:t>Adempimenti per studenti vincitori di borsa</a:t>
            </a:r>
          </a:p>
        </p:txBody>
      </p:sp>
    </p:spTree>
    <p:extLst>
      <p:ext uri="{BB962C8B-B14F-4D97-AF65-F5344CB8AC3E}">
        <p14:creationId xmlns:p14="http://schemas.microsoft.com/office/powerpoint/2010/main" val="169001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270480" y="1313884"/>
            <a:ext cx="11826821" cy="3785652"/>
          </a:xfrm>
          <a:prstGeom prst="rect">
            <a:avLst/>
          </a:prstGeom>
        </p:spPr>
        <p:txBody>
          <a:bodyPr wrap="square">
            <a:spAutoFit/>
          </a:bodyPr>
          <a:lstStyle/>
          <a:p>
            <a:pPr algn="just"/>
            <a:r>
              <a:rPr lang="it-IT" sz="2000" b="0" i="0" u="none" strike="noStrike" baseline="0" dirty="0"/>
              <a:t>È indispensabile che gli studenti vincitori di borsa abbiano una buona conoscenza della lingua straniera nella quale saranno tenuti i corsi presso le università ospitanti. </a:t>
            </a:r>
          </a:p>
          <a:p>
            <a:pPr algn="just"/>
            <a:endParaRPr lang="it-IT" sz="2000" dirty="0"/>
          </a:p>
          <a:p>
            <a:pPr algn="just"/>
            <a:endParaRPr lang="it-IT" sz="2000" b="0" i="0" u="none" strike="noStrike" baseline="0" dirty="0"/>
          </a:p>
          <a:p>
            <a:pPr algn="just"/>
            <a:r>
              <a:rPr lang="it-IT" sz="2000" b="0" i="0" u="none" strike="noStrike" baseline="0" dirty="0"/>
              <a:t>Tale conoscenza linguistica va </a:t>
            </a:r>
            <a:r>
              <a:rPr lang="it-IT" sz="2000" b="1" i="0" u="none" strike="noStrike" baseline="0" dirty="0">
                <a:solidFill>
                  <a:srgbClr val="FF0000"/>
                </a:solidFill>
              </a:rPr>
              <a:t>OBBLIGATORIAMENTE DOCUMENTATA ALL’ATTO DELLA SOTTOSCRIZIONE DEL CONTRATTO ERASMUS DA TUTTI GLI STUDENTI VINCITORI DI BORSA ERASMUS</a:t>
            </a:r>
            <a:r>
              <a:rPr lang="it-IT" sz="2000" b="0" i="0" u="none" strike="noStrike" baseline="0" dirty="0">
                <a:solidFill>
                  <a:srgbClr val="C00000"/>
                </a:solidFill>
              </a:rPr>
              <a:t>.</a:t>
            </a:r>
          </a:p>
          <a:p>
            <a:pPr algn="just"/>
            <a:br>
              <a:rPr lang="it-IT" sz="2000" dirty="0">
                <a:solidFill>
                  <a:srgbClr val="C00000"/>
                </a:solidFill>
              </a:rPr>
            </a:br>
            <a:endParaRPr lang="it-IT" sz="2000" b="0" i="0" u="none" strike="noStrike" baseline="0" dirty="0"/>
          </a:p>
          <a:p>
            <a:pPr marL="457200" indent="-457200" algn="just">
              <a:buClr>
                <a:srgbClr val="FF0000"/>
              </a:buClr>
              <a:buFont typeface="+mj-lt"/>
              <a:buAutoNum type="alphaUcPeriod"/>
            </a:pPr>
            <a:r>
              <a:rPr lang="it-IT" sz="2000" b="0" i="0" u="none" strike="noStrike" baseline="0" dirty="0"/>
              <a:t>Laddove specificatamente indicato, gli studenti devono attenersi al tipo di </a:t>
            </a:r>
            <a:r>
              <a:rPr lang="it-IT" sz="2000" b="0" i="0" u="none" strike="noStrike" baseline="0" dirty="0">
                <a:solidFill>
                  <a:srgbClr val="FF0000"/>
                </a:solidFill>
              </a:rPr>
              <a:t>certificazione richiesta dalle università ospitanti</a:t>
            </a:r>
            <a:r>
              <a:rPr lang="it-IT" sz="2000" b="0" i="0" u="none" strike="noStrike" baseline="0" dirty="0"/>
              <a:t>; gli stessi sono tenuti a verificare quanto indicato nelle tabelle relative agli scambi attivati per dipartimento e a consultare la pagina web del sito di Ateneo “Info Università partner” ed i siti web dei singoli Atenei europei.</a:t>
            </a:r>
          </a:p>
        </p:txBody>
      </p:sp>
      <p:sp>
        <p:nvSpPr>
          <p:cNvPr id="3" name="CasellaDiTesto 2">
            <a:extLst>
              <a:ext uri="{FF2B5EF4-FFF2-40B4-BE49-F238E27FC236}">
                <a16:creationId xmlns:a16="http://schemas.microsoft.com/office/drawing/2014/main" id="{4C563B1C-7B42-83AA-8C08-748ECA307E26}"/>
              </a:ext>
            </a:extLst>
          </p:cNvPr>
          <p:cNvSpPr txBox="1"/>
          <p:nvPr/>
        </p:nvSpPr>
        <p:spPr>
          <a:xfrm>
            <a:off x="0" y="267854"/>
            <a:ext cx="12192000" cy="492443"/>
          </a:xfrm>
          <a:prstGeom prst="rect">
            <a:avLst/>
          </a:prstGeom>
          <a:noFill/>
        </p:spPr>
        <p:txBody>
          <a:bodyPr wrap="square">
            <a:spAutoFit/>
          </a:bodyPr>
          <a:lstStyle/>
          <a:p>
            <a:pPr algn="ctr">
              <a:spcAft>
                <a:spcPts val="1200"/>
              </a:spcAft>
            </a:pPr>
            <a:r>
              <a:rPr lang="it-IT" sz="2600" b="1" i="1" dirty="0">
                <a:solidFill>
                  <a:srgbClr val="FF0000"/>
                </a:solidFill>
                <a:latin typeface="+mj-lt"/>
              </a:rPr>
              <a:t>Conoscenza della lingua straniera: Requisiti</a:t>
            </a:r>
          </a:p>
        </p:txBody>
      </p:sp>
    </p:spTree>
    <p:extLst>
      <p:ext uri="{BB962C8B-B14F-4D97-AF65-F5344CB8AC3E}">
        <p14:creationId xmlns:p14="http://schemas.microsoft.com/office/powerpoint/2010/main" val="40228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182589" y="1110684"/>
            <a:ext cx="11826821" cy="3785652"/>
          </a:xfrm>
          <a:prstGeom prst="rect">
            <a:avLst/>
          </a:prstGeom>
        </p:spPr>
        <p:txBody>
          <a:bodyPr wrap="square">
            <a:spAutoFit/>
          </a:bodyPr>
          <a:lstStyle/>
          <a:p>
            <a:pPr marR="0" lvl="0" algn="just" defTabSz="457200" rtl="0" eaLnBrk="1" fontAlgn="auto" latinLnBrk="0" hangingPunct="1">
              <a:lnSpc>
                <a:spcPct val="100000"/>
              </a:lnSpc>
              <a:spcBef>
                <a:spcPts val="0"/>
              </a:spcBef>
              <a:spcAft>
                <a:spcPts val="0"/>
              </a:spcAft>
              <a:buClr>
                <a:srgbClr val="FF0000"/>
              </a:buClr>
              <a:buSzTx/>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mn-cs"/>
              </a:rPr>
              <a:t>B</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mn-cs"/>
              </a:rPr>
              <a:t>conoscenza linguistica deve essere comunque dimostrata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attraverso i seguenti documenti:</a:t>
            </a:r>
          </a:p>
          <a:p>
            <a:pPr marR="0" lvl="0" algn="just" defTabSz="457200" rtl="0" eaLnBrk="1" fontAlgn="auto" latinLnBrk="0" hangingPunct="1">
              <a:lnSpc>
                <a:spcPct val="100000"/>
              </a:lnSpc>
              <a:spcBef>
                <a:spcPts val="0"/>
              </a:spcBef>
              <a:spcAft>
                <a:spcPts val="0"/>
              </a:spcAft>
              <a:buClr>
                <a:srgbClr val="FF0000"/>
              </a:buClr>
              <a:buSzTx/>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just" defTabSz="457200" rtl="0" eaLnBrk="1" fontAlgn="auto" latinLnBrk="0" hangingPunct="1">
              <a:lnSpc>
                <a:spcPct val="100000"/>
              </a:lnSpc>
              <a:spcBef>
                <a:spcPts val="0"/>
              </a:spcBef>
              <a:spcAft>
                <a:spcPts val="0"/>
              </a:spcAft>
              <a:buClr>
                <a:srgbClr val="FF0000"/>
              </a:buClr>
              <a:buSzTx/>
              <a:buFont typeface="+mj-lt"/>
              <a:buAutoNum type="alphaUcPeriod"/>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just" defTabSz="457200" rtl="0" eaLnBrk="1" fontAlgn="auto" latinLnBrk="0" hangingPunct="1">
              <a:lnSpc>
                <a:spcPct val="100000"/>
              </a:lnSpc>
              <a:spcBef>
                <a:spcPts val="0"/>
              </a:spcBef>
              <a:spcAft>
                <a:spcPts val="0"/>
              </a:spcAft>
              <a:buClr>
                <a:srgbClr val="FF0000"/>
              </a:buClr>
              <a:buSzTx/>
              <a:buFont typeface="+mj-lt"/>
              <a:buAutoNum type="arabicPeriod"/>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certificazione rilasciata da enti e/o istituzioni internazionali (e.g. IELTS, TRINITY, TOEFL, DELF, DELE, ZD,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ZDfB</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914400" marR="0" lvl="1" indent="-457200" algn="just" defTabSz="457200" rtl="0" eaLnBrk="1" fontAlgn="auto" latinLnBrk="0" hangingPunct="1">
              <a:lnSpc>
                <a:spcPct val="100000"/>
              </a:lnSpc>
              <a:spcBef>
                <a:spcPts val="0"/>
              </a:spcBef>
              <a:spcAft>
                <a:spcPts val="0"/>
              </a:spcAft>
              <a:buClr>
                <a:srgbClr val="FF0000"/>
              </a:buClr>
              <a:buSzTx/>
              <a:buFont typeface="+mj-lt"/>
              <a:buAutoNum type="arabicPeriod"/>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attestato di livello rilasciato dal CLA a seguito di placement test (che gli studenti potranno sostenere gratuitamente). Il CLA organizzerà diverse sedute per i placement test distribuite sui diversi semestri le cui date saranno prontamente comunicate;</a:t>
            </a:r>
          </a:p>
          <a:p>
            <a:pPr marL="914400" marR="0" lvl="1" indent="-457200" algn="just" defTabSz="457200" rtl="0" eaLnBrk="1" fontAlgn="auto" latinLnBrk="0" hangingPunct="1">
              <a:lnSpc>
                <a:spcPct val="100000"/>
              </a:lnSpc>
              <a:spcBef>
                <a:spcPts val="0"/>
              </a:spcBef>
              <a:spcAft>
                <a:spcPts val="0"/>
              </a:spcAft>
              <a:buClr>
                <a:srgbClr val="FF0000"/>
              </a:buClr>
              <a:buSzTx/>
              <a:buFont typeface="+mj-lt"/>
              <a:buAutoNum type="arabicPeriod"/>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attestato di livello rilasciato dal CLA al termine dei corsi di francese, tedesco, spagnolo, offerti gratuitamente agli studenti vincitori di borsa Erasmus nei mesi di giugno/luglio;</a:t>
            </a:r>
          </a:p>
          <a:p>
            <a:pPr marL="914400" marR="0" lvl="1" indent="-457200" algn="just" defTabSz="457200" rtl="0" eaLnBrk="1" fontAlgn="auto" latinLnBrk="0" hangingPunct="1">
              <a:lnSpc>
                <a:spcPct val="100000"/>
              </a:lnSpc>
              <a:spcBef>
                <a:spcPts val="0"/>
              </a:spcBef>
              <a:spcAft>
                <a:spcPts val="0"/>
              </a:spcAft>
              <a:buClr>
                <a:srgbClr val="FF0000"/>
              </a:buClr>
              <a:buSzTx/>
              <a:buFont typeface="+mj-lt"/>
              <a:buAutoNum type="arabicPeriod"/>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attestato della conoscenza linguistica rilasciato da università estere presso cui lo studente ha svolto un periodo di studi Erasmus.</a:t>
            </a:r>
          </a:p>
        </p:txBody>
      </p:sp>
      <p:sp>
        <p:nvSpPr>
          <p:cNvPr id="3" name="CasellaDiTesto 2">
            <a:extLst>
              <a:ext uri="{FF2B5EF4-FFF2-40B4-BE49-F238E27FC236}">
                <a16:creationId xmlns:a16="http://schemas.microsoft.com/office/drawing/2014/main" id="{4C563B1C-7B42-83AA-8C08-748ECA307E26}"/>
              </a:ext>
            </a:extLst>
          </p:cNvPr>
          <p:cNvSpPr txBox="1"/>
          <p:nvPr/>
        </p:nvSpPr>
        <p:spPr>
          <a:xfrm>
            <a:off x="0" y="258618"/>
            <a:ext cx="12192000"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mj-lt"/>
                <a:cs typeface="Biome Light" panose="020B0502040204020203" pitchFamily="34" charset="0"/>
              </a:rPr>
              <a:t>Conoscenza della lingua straniera: Requisiti</a:t>
            </a:r>
          </a:p>
        </p:txBody>
      </p:sp>
    </p:spTree>
    <p:extLst>
      <p:ext uri="{BB962C8B-B14F-4D97-AF65-F5344CB8AC3E}">
        <p14:creationId xmlns:p14="http://schemas.microsoft.com/office/powerpoint/2010/main" val="282787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CasellaDiTesto 34"/>
          <p:cNvSpPr txBox="1"/>
          <p:nvPr/>
        </p:nvSpPr>
        <p:spPr>
          <a:xfrm>
            <a:off x="0" y="-1653"/>
            <a:ext cx="12192000" cy="492443"/>
          </a:xfrm>
          <a:prstGeom prst="rect">
            <a:avLst/>
          </a:prstGeom>
          <a:noFill/>
        </p:spPr>
        <p:txBody>
          <a:bodyPr wrap="square" rtlCol="0">
            <a:spAutoFit/>
          </a:bodyPr>
          <a:lstStyle/>
          <a:p>
            <a:pPr algn="ctr"/>
            <a:r>
              <a:rPr lang="it-IT" sz="2600" b="1" i="1" dirty="0">
                <a:solidFill>
                  <a:srgbClr val="FF0000"/>
                </a:solidFill>
                <a:latin typeface="+mj-lt"/>
              </a:rPr>
              <a:t>Di cosa si tratta?</a:t>
            </a:r>
          </a:p>
        </p:txBody>
      </p:sp>
      <p:sp>
        <p:nvSpPr>
          <p:cNvPr id="19" name="CasellaDiTesto 18">
            <a:extLst>
              <a:ext uri="{FF2B5EF4-FFF2-40B4-BE49-F238E27FC236}">
                <a16:creationId xmlns:a16="http://schemas.microsoft.com/office/drawing/2014/main" id="{6AA622F0-632A-44C9-85AC-5588A462646B}"/>
              </a:ext>
            </a:extLst>
          </p:cNvPr>
          <p:cNvSpPr txBox="1"/>
          <p:nvPr/>
        </p:nvSpPr>
        <p:spPr>
          <a:xfrm>
            <a:off x="1066800" y="584326"/>
            <a:ext cx="10466716" cy="461665"/>
          </a:xfrm>
          <a:prstGeom prst="rect">
            <a:avLst/>
          </a:prstGeom>
          <a:noFill/>
        </p:spPr>
        <p:txBody>
          <a:bodyPr wrap="square">
            <a:spAutoFit/>
          </a:bodyPr>
          <a:lstStyle/>
          <a:p>
            <a:pPr>
              <a:spcAft>
                <a:spcPts val="600"/>
              </a:spcAft>
            </a:pPr>
            <a:r>
              <a:rPr lang="it-IT" sz="2400" b="1" dirty="0"/>
              <a:t>Un’opportunità per:</a:t>
            </a:r>
          </a:p>
        </p:txBody>
      </p:sp>
      <p:sp>
        <p:nvSpPr>
          <p:cNvPr id="16" name="CasellaDiTesto 15">
            <a:extLst>
              <a:ext uri="{FF2B5EF4-FFF2-40B4-BE49-F238E27FC236}">
                <a16:creationId xmlns:a16="http://schemas.microsoft.com/office/drawing/2014/main" id="{ED3547A0-E22E-450C-835E-479F3D090DE1}"/>
              </a:ext>
            </a:extLst>
          </p:cNvPr>
          <p:cNvSpPr txBox="1"/>
          <p:nvPr/>
        </p:nvSpPr>
        <p:spPr>
          <a:xfrm>
            <a:off x="782320" y="1162495"/>
            <a:ext cx="9520687" cy="2631490"/>
          </a:xfrm>
          <a:prstGeom prst="rect">
            <a:avLst/>
          </a:prstGeom>
          <a:noFill/>
        </p:spPr>
        <p:txBody>
          <a:bodyPr wrap="square" rtlCol="0">
            <a:spAutoFit/>
          </a:bodyPr>
          <a:lstStyle/>
          <a:p>
            <a:pPr marL="342900" indent="-342900" algn="just">
              <a:spcAft>
                <a:spcPts val="600"/>
              </a:spcAft>
              <a:buFont typeface="Wingdings" panose="05000000000000000000" pitchFamily="2" charset="2"/>
              <a:buChar char="ü"/>
            </a:pPr>
            <a:r>
              <a:rPr lang="it-IT" sz="2000" dirty="0"/>
              <a:t>Frequentare corsi e sostenere i relativi esami.</a:t>
            </a:r>
          </a:p>
          <a:p>
            <a:pPr marL="342900" indent="-342900" algn="just">
              <a:spcAft>
                <a:spcPts val="600"/>
              </a:spcAft>
              <a:buFont typeface="Wingdings" panose="05000000000000000000" pitchFamily="2" charset="2"/>
              <a:buChar char="ü"/>
            </a:pPr>
            <a:r>
              <a:rPr lang="it-IT" sz="2000" dirty="0"/>
              <a:t>Preparare la tesi.</a:t>
            </a:r>
          </a:p>
          <a:p>
            <a:pPr marL="342900" indent="-342900" algn="just">
              <a:spcAft>
                <a:spcPts val="600"/>
              </a:spcAft>
              <a:buFont typeface="Wingdings" panose="05000000000000000000" pitchFamily="2" charset="2"/>
              <a:buChar char="ü"/>
            </a:pPr>
            <a:r>
              <a:rPr lang="it-IT" sz="2000" dirty="0"/>
              <a:t>Svolgere attività di ricerca, laboratorio, tirocinio etc., previste dall’ordinamento del Corso di Studi.</a:t>
            </a:r>
          </a:p>
          <a:p>
            <a:pPr marL="342900" indent="-342900" algn="just">
              <a:spcAft>
                <a:spcPts val="600"/>
              </a:spcAft>
              <a:buFont typeface="Wingdings" panose="05000000000000000000" pitchFamily="2" charset="2"/>
              <a:buChar char="ü"/>
            </a:pPr>
            <a:r>
              <a:rPr lang="it-IT" sz="2000" dirty="0"/>
              <a:t>Favorire l’integrazione, lo scambio culturale e sociale.</a:t>
            </a:r>
          </a:p>
          <a:p>
            <a:pPr marL="342900" indent="-342900" algn="just">
              <a:spcAft>
                <a:spcPts val="600"/>
              </a:spcAft>
              <a:buFont typeface="Wingdings" panose="05000000000000000000" pitchFamily="2" charset="2"/>
              <a:buChar char="ü"/>
            </a:pPr>
            <a:r>
              <a:rPr lang="it-IT" sz="2000" dirty="0"/>
              <a:t>Sviluppare/rafforzare le competenze.</a:t>
            </a:r>
          </a:p>
          <a:p>
            <a:pPr marL="342900" indent="-342900" algn="just">
              <a:spcAft>
                <a:spcPts val="600"/>
              </a:spcAft>
              <a:buFont typeface="Wingdings" panose="05000000000000000000" pitchFamily="2" charset="2"/>
              <a:buChar char="ü"/>
            </a:pPr>
            <a:r>
              <a:rPr lang="it-IT" sz="2000" dirty="0"/>
              <a:t>Accrescere le opportunità di occupazione.</a:t>
            </a:r>
          </a:p>
        </p:txBody>
      </p:sp>
      <p:pic>
        <p:nvPicPr>
          <p:cNvPr id="40" name="Immagine 39">
            <a:extLst>
              <a:ext uri="{FF2B5EF4-FFF2-40B4-BE49-F238E27FC236}">
                <a16:creationId xmlns:a16="http://schemas.microsoft.com/office/drawing/2014/main" id="{461603CB-74A3-454E-9A4C-8DE2AADE56E1}"/>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4011072" y="4184969"/>
            <a:ext cx="3986975" cy="2536166"/>
          </a:xfrm>
          <a:prstGeom prst="rect">
            <a:avLst/>
          </a:prstGeom>
        </p:spPr>
      </p:pic>
    </p:spTree>
    <p:extLst>
      <p:ext uri="{BB962C8B-B14F-4D97-AF65-F5344CB8AC3E}">
        <p14:creationId xmlns:p14="http://schemas.microsoft.com/office/powerpoint/2010/main" val="408284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182589" y="1199899"/>
            <a:ext cx="11826821" cy="378565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NON E’ ACCETTATA LA ATTESTAZIONE DEL DOCENTE DI LINGUA DEL CORSO DI STUDI, NE’ IL SUPERAMENTO DI ESAMI DI LINGUA DEL CORSO DI STUDI SENZA LA SPECIFICA INDICAZIONE DEL LIVELLO CONSEGUITO NELL’AMBITO DEL QCER, NÈ LO STUDENTE PUO’ ESSERE ESONERATO DALL’OBBLIGO DI DOCUMENTARE LA CONOSCENZA LINGUISTICA SE L’UNIVERSITA’ PARTNER NON LA RICHIEDA.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Sono esonerati dalla presentazione dei succitati documenti:</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914400" lvl="1" indent="-457200" algn="just">
              <a:buClr>
                <a:srgbClr val="FF0000"/>
              </a:buClr>
              <a:buFont typeface="+mj-lt"/>
              <a:buAutoNum type="arabicPeriod"/>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gli studenti che frequentano i corsi di studio dell’Ateneo Federico II offerti in lingua inglese e che frequenteranno presso l’università ospitante corsi di studio offerti in lingua inglese;</a:t>
            </a:r>
          </a:p>
          <a:p>
            <a:pPr marL="914400" lvl="1" indent="-457200" algn="just">
              <a:buClr>
                <a:srgbClr val="FF0000"/>
              </a:buClr>
              <a:buFont typeface="+mj-lt"/>
              <a:buAutoNum type="arabicPeriod"/>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gli studenti selezionati sui DOPPI TITOLI;</a:t>
            </a:r>
          </a:p>
          <a:p>
            <a:pPr marL="914400" lvl="1" indent="-457200" algn="just">
              <a:buClr>
                <a:srgbClr val="FF0000"/>
              </a:buClr>
              <a:buFont typeface="+mj-lt"/>
              <a:buAutoNum type="arabicPeriod"/>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gli studenti che abbiano già caricato in procedura l’attestato/certificato di competenza linguistica coerente con la sede assegnata e con il livello richiesto.</a:t>
            </a:r>
          </a:p>
        </p:txBody>
      </p:sp>
      <p:sp>
        <p:nvSpPr>
          <p:cNvPr id="3" name="CasellaDiTesto 2">
            <a:extLst>
              <a:ext uri="{FF2B5EF4-FFF2-40B4-BE49-F238E27FC236}">
                <a16:creationId xmlns:a16="http://schemas.microsoft.com/office/drawing/2014/main" id="{4C563B1C-7B42-83AA-8C08-748ECA307E26}"/>
              </a:ext>
            </a:extLst>
          </p:cNvPr>
          <p:cNvSpPr txBox="1"/>
          <p:nvPr/>
        </p:nvSpPr>
        <p:spPr>
          <a:xfrm>
            <a:off x="0" y="230909"/>
            <a:ext cx="12192000"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mj-lt"/>
                <a:cs typeface="Biome Light" panose="020B0303030204020804" pitchFamily="34" charset="0"/>
              </a:rPr>
              <a:t>Conoscenza della lingua straniera: Requisiti</a:t>
            </a:r>
          </a:p>
        </p:txBody>
      </p:sp>
    </p:spTree>
    <p:extLst>
      <p:ext uri="{BB962C8B-B14F-4D97-AF65-F5344CB8AC3E}">
        <p14:creationId xmlns:p14="http://schemas.microsoft.com/office/powerpoint/2010/main" val="4041345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tangolo 2"/>
          <p:cNvSpPr/>
          <p:nvPr/>
        </p:nvSpPr>
        <p:spPr>
          <a:xfrm>
            <a:off x="419450" y="533192"/>
            <a:ext cx="11569350" cy="1477328"/>
          </a:xfrm>
          <a:prstGeom prst="rect">
            <a:avLst/>
          </a:prstGeom>
        </p:spPr>
        <p:txBody>
          <a:bodyPr wrap="square">
            <a:spAutoFit/>
          </a:bodyPr>
          <a:lstStyle/>
          <a:p>
            <a:pPr>
              <a:spcAft>
                <a:spcPts val="600"/>
              </a:spcAft>
            </a:pPr>
            <a:r>
              <a:rPr lang="it-IT" sz="2000" b="1" dirty="0">
                <a:solidFill>
                  <a:srgbClr val="FF0000"/>
                </a:solidFill>
              </a:rPr>
              <a:t>Prima della partenza</a:t>
            </a:r>
          </a:p>
          <a:p>
            <a:pPr marL="285750" indent="-285750" algn="just">
              <a:spcAft>
                <a:spcPts val="600"/>
              </a:spcAft>
              <a:buFont typeface="Wingdings" panose="05000000000000000000" pitchFamily="2" charset="2"/>
              <a:buChar char="ü"/>
            </a:pPr>
            <a:r>
              <a:rPr lang="it-IT" sz="2000" dirty="0"/>
              <a:t>Redazione di un piano di studi all’estero </a:t>
            </a:r>
            <a:r>
              <a:rPr lang="it-IT" sz="2000" dirty="0">
                <a:sym typeface="Wingdings" panose="05000000000000000000" pitchFamily="2" charset="2"/>
              </a:rPr>
              <a:t> </a:t>
            </a:r>
            <a:r>
              <a:rPr lang="it-IT" sz="2000" b="1" i="1" dirty="0">
                <a:solidFill>
                  <a:srgbClr val="FF0000"/>
                </a:solidFill>
              </a:rPr>
              <a:t>Learning Agreement for Studies</a:t>
            </a:r>
            <a:r>
              <a:rPr lang="it-IT" sz="2000" dirty="0">
                <a:solidFill>
                  <a:srgbClr val="FF0000"/>
                </a:solidFill>
              </a:rPr>
              <a:t> </a:t>
            </a:r>
            <a:r>
              <a:rPr lang="it-IT" sz="2000" dirty="0"/>
              <a:t>(da sottoporre ad approvazione del promotore dello scambio e vidimazione del delegato ERASMUS del Dipartimento di afferenza)</a:t>
            </a:r>
          </a:p>
          <a:p>
            <a:pPr algn="just">
              <a:spcAft>
                <a:spcPts val="600"/>
              </a:spcAft>
            </a:pPr>
            <a:endParaRPr lang="it-IT" sz="2000" b="1" i="1" dirty="0"/>
          </a:p>
        </p:txBody>
      </p:sp>
      <p:sp>
        <p:nvSpPr>
          <p:cNvPr id="4" name="CasellaDiTesto 3">
            <a:extLst>
              <a:ext uri="{FF2B5EF4-FFF2-40B4-BE49-F238E27FC236}">
                <a16:creationId xmlns:a16="http://schemas.microsoft.com/office/drawing/2014/main" id="{6E0E7D50-1B34-64DF-0D34-71AE17ED8B29}"/>
              </a:ext>
            </a:extLst>
          </p:cNvPr>
          <p:cNvSpPr txBox="1"/>
          <p:nvPr/>
        </p:nvSpPr>
        <p:spPr>
          <a:xfrm>
            <a:off x="83129" y="75177"/>
            <a:ext cx="12191999" cy="492443"/>
          </a:xfrm>
          <a:prstGeom prst="rect">
            <a:avLst/>
          </a:prstGeom>
          <a:noFill/>
        </p:spPr>
        <p:txBody>
          <a:bodyPr wrap="square">
            <a:spAutoFit/>
          </a:bodyPr>
          <a:lstStyle/>
          <a:p>
            <a:pPr algn="ctr"/>
            <a:r>
              <a:rPr lang="it-IT" sz="2600" b="1"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Cosa accade dopo l’assegnazione della borsa?</a:t>
            </a:r>
          </a:p>
        </p:txBody>
      </p:sp>
      <p:pic>
        <p:nvPicPr>
          <p:cNvPr id="5" name="Immagine 4">
            <a:extLst>
              <a:ext uri="{FF2B5EF4-FFF2-40B4-BE49-F238E27FC236}">
                <a16:creationId xmlns:a16="http://schemas.microsoft.com/office/drawing/2014/main" id="{8F3ABB71-14C5-0BA2-305D-139D12EC6F3A}"/>
              </a:ext>
            </a:extLst>
          </p:cNvPr>
          <p:cNvPicPr>
            <a:picLocks noChangeAspect="1"/>
          </p:cNvPicPr>
          <p:nvPr/>
        </p:nvPicPr>
        <p:blipFill>
          <a:blip r:embed="rId2"/>
          <a:stretch>
            <a:fillRect/>
          </a:stretch>
        </p:blipFill>
        <p:spPr>
          <a:xfrm>
            <a:off x="272779" y="1773383"/>
            <a:ext cx="7351833" cy="4551425"/>
          </a:xfrm>
          <a:prstGeom prst="rect">
            <a:avLst/>
          </a:prstGeom>
        </p:spPr>
      </p:pic>
      <p:pic>
        <p:nvPicPr>
          <p:cNvPr id="9" name="Immagine 8">
            <a:extLst>
              <a:ext uri="{FF2B5EF4-FFF2-40B4-BE49-F238E27FC236}">
                <a16:creationId xmlns:a16="http://schemas.microsoft.com/office/drawing/2014/main" id="{021B8500-3CF2-97F4-585A-FACB77451DC6}"/>
              </a:ext>
            </a:extLst>
          </p:cNvPr>
          <p:cNvPicPr>
            <a:picLocks noChangeAspect="1"/>
          </p:cNvPicPr>
          <p:nvPr/>
        </p:nvPicPr>
        <p:blipFill>
          <a:blip r:embed="rId3"/>
          <a:stretch>
            <a:fillRect/>
          </a:stretch>
        </p:blipFill>
        <p:spPr>
          <a:xfrm>
            <a:off x="5176007" y="2883684"/>
            <a:ext cx="6915237" cy="3899139"/>
          </a:xfrm>
          <a:prstGeom prst="rect">
            <a:avLst/>
          </a:prstGeom>
        </p:spPr>
      </p:pic>
    </p:spTree>
    <p:extLst>
      <p:ext uri="{BB962C8B-B14F-4D97-AF65-F5344CB8AC3E}">
        <p14:creationId xmlns:p14="http://schemas.microsoft.com/office/powerpoint/2010/main" val="2140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tangolo 2"/>
          <p:cNvSpPr/>
          <p:nvPr/>
        </p:nvSpPr>
        <p:spPr>
          <a:xfrm>
            <a:off x="419450" y="533192"/>
            <a:ext cx="11569350" cy="6093976"/>
          </a:xfrm>
          <a:prstGeom prst="rect">
            <a:avLst/>
          </a:prstGeom>
        </p:spPr>
        <p:txBody>
          <a:bodyPr wrap="square">
            <a:spAutoFit/>
          </a:bodyPr>
          <a:lstStyle/>
          <a:p>
            <a:pPr>
              <a:spcAft>
                <a:spcPts val="600"/>
              </a:spcAft>
            </a:pPr>
            <a:r>
              <a:rPr lang="it-IT" sz="2000" b="1" dirty="0">
                <a:solidFill>
                  <a:srgbClr val="FF0000"/>
                </a:solidFill>
              </a:rPr>
              <a:t>Prima della partenza</a:t>
            </a:r>
          </a:p>
          <a:p>
            <a:pPr marL="285750" indent="-285750" algn="just">
              <a:spcAft>
                <a:spcPts val="600"/>
              </a:spcAft>
              <a:buFont typeface="Wingdings" panose="05000000000000000000" pitchFamily="2" charset="2"/>
              <a:buChar char="ü"/>
            </a:pPr>
            <a:r>
              <a:rPr lang="it-IT" sz="2000" dirty="0"/>
              <a:t>Sottoscrizione </a:t>
            </a:r>
            <a:r>
              <a:rPr lang="it-IT" sz="2000" b="1" dirty="0">
                <a:solidFill>
                  <a:srgbClr val="FF0000"/>
                </a:solidFill>
              </a:rPr>
              <a:t>accordo finanziario Erasmus </a:t>
            </a:r>
            <a:r>
              <a:rPr lang="it-IT" sz="2000" dirty="0"/>
              <a:t>secondo le indicazioni che verranno successivamente fornite</a:t>
            </a:r>
          </a:p>
          <a:p>
            <a:pPr marL="285750" indent="-285750">
              <a:buFont typeface="Arial" panose="020B0604020202020204" pitchFamily="34" charset="0"/>
              <a:buChar char="•"/>
            </a:pPr>
            <a:endParaRPr lang="it-IT" sz="2000" dirty="0"/>
          </a:p>
          <a:p>
            <a:pPr>
              <a:spcAft>
                <a:spcPts val="600"/>
              </a:spcAft>
            </a:pPr>
            <a:br>
              <a:rPr lang="it-IT" sz="2000" b="1" i="1" dirty="0">
                <a:solidFill>
                  <a:srgbClr val="C00000"/>
                </a:solidFill>
              </a:rPr>
            </a:br>
            <a:r>
              <a:rPr lang="it-IT" sz="2000" b="1" dirty="0">
                <a:solidFill>
                  <a:srgbClr val="FF0000"/>
                </a:solidFill>
              </a:rPr>
              <a:t>Al termine della mobilità</a:t>
            </a:r>
          </a:p>
          <a:p>
            <a:pPr marL="342900" indent="-342900">
              <a:spcAft>
                <a:spcPts val="600"/>
              </a:spcAft>
              <a:buFont typeface="Wingdings" panose="05000000000000000000" pitchFamily="2" charset="2"/>
              <a:buChar char="ü"/>
            </a:pPr>
            <a:r>
              <a:rPr lang="it-IT" sz="2000" dirty="0"/>
              <a:t>L’Istituto ospitante deve rilasciare un certificato attestante la durata della mobilità nonché i risultati accademici conseguiti </a:t>
            </a:r>
            <a:r>
              <a:rPr lang="it-IT" sz="2000" dirty="0">
                <a:sym typeface="Wingdings" panose="05000000000000000000" pitchFamily="2" charset="2"/>
              </a:rPr>
              <a:t></a:t>
            </a:r>
            <a:r>
              <a:rPr lang="it-IT" sz="2000" dirty="0"/>
              <a:t> </a:t>
            </a:r>
            <a:r>
              <a:rPr lang="it-IT" sz="2000" b="1" i="1" dirty="0" err="1">
                <a:solidFill>
                  <a:srgbClr val="FF0000"/>
                </a:solidFill>
              </a:rPr>
              <a:t>Transcript</a:t>
            </a:r>
            <a:r>
              <a:rPr lang="it-IT" sz="2000" b="1" i="1" dirty="0">
                <a:solidFill>
                  <a:srgbClr val="FF0000"/>
                </a:solidFill>
              </a:rPr>
              <a:t> of Records</a:t>
            </a:r>
            <a:r>
              <a:rPr lang="it-IT" sz="2000" b="1" i="1" dirty="0">
                <a:solidFill>
                  <a:srgbClr val="C00000"/>
                </a:solidFill>
              </a:rPr>
              <a:t>. </a:t>
            </a:r>
          </a:p>
          <a:p>
            <a:pPr marL="342900" indent="-342900">
              <a:spcAft>
                <a:spcPts val="600"/>
              </a:spcAft>
              <a:buFont typeface="Wingdings" panose="05000000000000000000" pitchFamily="2" charset="2"/>
              <a:buChar char="ü"/>
            </a:pPr>
            <a:endParaRPr lang="it-IT" sz="2000" b="1" i="1" dirty="0">
              <a:solidFill>
                <a:srgbClr val="C00000"/>
              </a:solidFill>
            </a:endParaRPr>
          </a:p>
          <a:p>
            <a:pPr marL="342900" indent="-342900">
              <a:spcAft>
                <a:spcPts val="600"/>
              </a:spcAft>
              <a:buFont typeface="Wingdings" panose="05000000000000000000" pitchFamily="2" charset="2"/>
              <a:buChar char="ü"/>
            </a:pPr>
            <a:r>
              <a:rPr lang="it-IT" sz="2000" dirty="0"/>
              <a:t>Lo studente per avere </a:t>
            </a:r>
            <a:r>
              <a:rPr lang="it-IT" sz="2000" dirty="0">
                <a:solidFill>
                  <a:srgbClr val="FF0000"/>
                </a:solidFill>
              </a:rPr>
              <a:t>diritto alla borsa di studio </a:t>
            </a:r>
            <a:r>
              <a:rPr lang="it-IT" sz="2000" dirty="0"/>
              <a:t>dovrà aver </a:t>
            </a:r>
            <a:r>
              <a:rPr lang="it-IT" sz="2000" dirty="0">
                <a:solidFill>
                  <a:srgbClr val="FF0000"/>
                </a:solidFill>
              </a:rPr>
              <a:t>superato/compiuto almeno una delle attività previste nel learning agreement (esami, tirocinio, lavoro di tesi) per ogni semestre trascorso all’estero</a:t>
            </a:r>
            <a:r>
              <a:rPr lang="it-IT" sz="2000" dirty="0"/>
              <a:t>. In caso contrario dovrà restituire l’intera borsa di studio se già percepita</a:t>
            </a:r>
            <a:r>
              <a:rPr lang="it-IT" sz="2000" b="1" dirty="0"/>
              <a:t>. Farà fede quanto indicato nel </a:t>
            </a:r>
            <a:r>
              <a:rPr lang="it-IT" sz="2000" b="1" dirty="0" err="1">
                <a:solidFill>
                  <a:srgbClr val="FF0000"/>
                </a:solidFill>
              </a:rPr>
              <a:t>Transcript</a:t>
            </a:r>
            <a:r>
              <a:rPr lang="it-IT" sz="2000" b="1" dirty="0">
                <a:solidFill>
                  <a:srgbClr val="FF0000"/>
                </a:solidFill>
              </a:rPr>
              <a:t> of Records</a:t>
            </a:r>
            <a:r>
              <a:rPr lang="it-IT" sz="2000" dirty="0">
                <a:solidFill>
                  <a:srgbClr val="FF0000"/>
                </a:solidFill>
              </a:rPr>
              <a:t> </a:t>
            </a:r>
            <a:r>
              <a:rPr lang="it-IT" sz="2000" dirty="0"/>
              <a:t>o in alternativa </a:t>
            </a:r>
            <a:r>
              <a:rPr lang="it-IT" sz="2000" dirty="0">
                <a:solidFill>
                  <a:srgbClr val="FF0000"/>
                </a:solidFill>
              </a:rPr>
              <a:t>per il tirocinio ed il lavoro di tesi quanto attestato dal docente </a:t>
            </a:r>
            <a:r>
              <a:rPr lang="it-IT" sz="2000" dirty="0"/>
              <a:t>che avrà seguito le attività svolte dallo studente. </a:t>
            </a:r>
          </a:p>
          <a:p>
            <a:pPr>
              <a:spcAft>
                <a:spcPts val="600"/>
              </a:spcAft>
            </a:pPr>
            <a:br>
              <a:rPr lang="it-IT" sz="2000" b="1" i="1" dirty="0">
                <a:solidFill>
                  <a:srgbClr val="C00000"/>
                </a:solidFill>
              </a:rPr>
            </a:br>
            <a:br>
              <a:rPr lang="it-IT" sz="2000" b="1" i="1" dirty="0">
                <a:solidFill>
                  <a:srgbClr val="C00000"/>
                </a:solidFill>
              </a:rPr>
            </a:br>
            <a:r>
              <a:rPr lang="it-IT" sz="2000" dirty="0"/>
              <a:t>L’Ateneo Federico II garantirà allo studente il riconoscimento accademico completo degli studi effettuati presso l’istituto ospitante, come indicati nel learning agreement, come parte integrante del proprio corso di studi.</a:t>
            </a:r>
            <a:endParaRPr lang="it-IT" sz="2000" b="1" i="1" dirty="0"/>
          </a:p>
        </p:txBody>
      </p:sp>
      <p:sp>
        <p:nvSpPr>
          <p:cNvPr id="4" name="CasellaDiTesto 3">
            <a:extLst>
              <a:ext uri="{FF2B5EF4-FFF2-40B4-BE49-F238E27FC236}">
                <a16:creationId xmlns:a16="http://schemas.microsoft.com/office/drawing/2014/main" id="{6E0E7D50-1B34-64DF-0D34-71AE17ED8B29}"/>
              </a:ext>
            </a:extLst>
          </p:cNvPr>
          <p:cNvSpPr txBox="1"/>
          <p:nvPr/>
        </p:nvSpPr>
        <p:spPr>
          <a:xfrm>
            <a:off x="83129" y="75177"/>
            <a:ext cx="12191999" cy="492443"/>
          </a:xfrm>
          <a:prstGeom prst="rect">
            <a:avLst/>
          </a:prstGeom>
          <a:noFill/>
        </p:spPr>
        <p:txBody>
          <a:bodyPr wrap="square">
            <a:spAutoFit/>
          </a:bodyPr>
          <a:lstStyle/>
          <a:p>
            <a:pPr algn="ctr"/>
            <a:r>
              <a:rPr lang="it-IT" sz="2600" b="1"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Cosa accade dopo l’assegnazione della borsa?</a:t>
            </a:r>
          </a:p>
        </p:txBody>
      </p:sp>
    </p:spTree>
    <p:extLst>
      <p:ext uri="{BB962C8B-B14F-4D97-AF65-F5344CB8AC3E}">
        <p14:creationId xmlns:p14="http://schemas.microsoft.com/office/powerpoint/2010/main" val="3503376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65368FA-EEB2-4DCB-874E-F92CA3E97AD9}"/>
              </a:ext>
            </a:extLst>
          </p:cNvPr>
          <p:cNvSpPr txBox="1"/>
          <p:nvPr/>
        </p:nvSpPr>
        <p:spPr>
          <a:xfrm>
            <a:off x="75585" y="286068"/>
            <a:ext cx="12191999" cy="492443"/>
          </a:xfrm>
          <a:prstGeom prst="rect">
            <a:avLst/>
          </a:prstGeom>
          <a:noFill/>
        </p:spPr>
        <p:txBody>
          <a:bodyPr wrap="square" rtlCol="0">
            <a:spAutoFit/>
          </a:bodyPr>
          <a:lstStyle>
            <a:defPPr>
              <a:defRPr lang="en-US"/>
            </a:defPPr>
            <a:lvl1pPr>
              <a:defRPr sz="2000" b="1" i="1">
                <a:solidFill>
                  <a:srgbClr val="C00000"/>
                </a:solidFill>
              </a:defRPr>
            </a:lvl1pPr>
          </a:lstStyle>
          <a:p>
            <a:pPr algn="ctr"/>
            <a:r>
              <a:rPr lang="it-IT" sz="2600" dirty="0">
                <a:solidFill>
                  <a:srgbClr val="FF0000"/>
                </a:solidFill>
                <a:latin typeface="+mj-lt"/>
              </a:rPr>
              <a:t>Sostegno finanziario A.A. 2023-2024</a:t>
            </a:r>
          </a:p>
        </p:txBody>
      </p:sp>
      <p:sp>
        <p:nvSpPr>
          <p:cNvPr id="7" name="CasellaDiTesto 6">
            <a:extLst>
              <a:ext uri="{FF2B5EF4-FFF2-40B4-BE49-F238E27FC236}">
                <a16:creationId xmlns:a16="http://schemas.microsoft.com/office/drawing/2014/main" id="{10FDB239-16BD-ABCA-BE01-0E114597A49B}"/>
              </a:ext>
            </a:extLst>
          </p:cNvPr>
          <p:cNvSpPr txBox="1"/>
          <p:nvPr/>
        </p:nvSpPr>
        <p:spPr>
          <a:xfrm>
            <a:off x="427150" y="1167102"/>
            <a:ext cx="11337698" cy="4093428"/>
          </a:xfrm>
          <a:prstGeom prst="rect">
            <a:avLst/>
          </a:prstGeom>
          <a:noFill/>
        </p:spPr>
        <p:txBody>
          <a:bodyPr wrap="square">
            <a:spAutoFit/>
          </a:bodyPr>
          <a:lstStyle/>
          <a:p>
            <a:r>
              <a:rPr lang="it-IT" sz="2000" dirty="0"/>
              <a:t>I </a:t>
            </a:r>
            <a:r>
              <a:rPr lang="it-IT" sz="2000" b="1" dirty="0">
                <a:solidFill>
                  <a:srgbClr val="FF0000"/>
                </a:solidFill>
              </a:rPr>
              <a:t>contributi </a:t>
            </a:r>
            <a:r>
              <a:rPr lang="it-IT" sz="2000" dirty="0"/>
              <a:t>per la mobilità Erasmus sono determinati sulla base dei giorni di </a:t>
            </a:r>
            <a:r>
              <a:rPr lang="it-IT" sz="2000" b="1" dirty="0">
                <a:solidFill>
                  <a:srgbClr val="FF0000"/>
                </a:solidFill>
              </a:rPr>
              <a:t>effettiva permanenza</a:t>
            </a:r>
            <a:r>
              <a:rPr lang="it-IT" sz="2000" dirty="0">
                <a:solidFill>
                  <a:srgbClr val="FF0000"/>
                </a:solidFill>
              </a:rPr>
              <a:t> </a:t>
            </a:r>
            <a:r>
              <a:rPr lang="it-IT" sz="2000" dirty="0"/>
              <a:t>presso l’Università di destinazione.</a:t>
            </a:r>
          </a:p>
          <a:p>
            <a:r>
              <a:rPr lang="it-IT" sz="2000" dirty="0"/>
              <a:t>La borsa di studio per gli studenti in mobilità verso i </a:t>
            </a:r>
            <a:r>
              <a:rPr lang="it-IT" sz="2000" b="1" dirty="0">
                <a:solidFill>
                  <a:srgbClr val="FF0000"/>
                </a:solidFill>
              </a:rPr>
              <a:t>paesi associati al programma </a:t>
            </a:r>
            <a:r>
              <a:rPr lang="it-IT" sz="2000" dirty="0"/>
              <a:t>e</a:t>
            </a:r>
            <a:r>
              <a:rPr lang="it-IT" sz="2000" b="1" dirty="0">
                <a:solidFill>
                  <a:srgbClr val="FF0000"/>
                </a:solidFill>
              </a:rPr>
              <a:t> Regno Unito </a:t>
            </a:r>
            <a:r>
              <a:rPr lang="it-IT" sz="2000" dirty="0"/>
              <a:t>e</a:t>
            </a:r>
            <a:r>
              <a:rPr lang="it-IT" sz="2000" b="1" dirty="0">
                <a:solidFill>
                  <a:srgbClr val="FF0000"/>
                </a:solidFill>
              </a:rPr>
              <a:t> Svizzera </a:t>
            </a:r>
            <a:r>
              <a:rPr lang="it-IT" sz="2000" dirty="0"/>
              <a:t>per fini di studio si compone di:</a:t>
            </a:r>
          </a:p>
          <a:p>
            <a:endParaRPr lang="it-IT" sz="2000" dirty="0"/>
          </a:p>
          <a:p>
            <a:pPr marL="457200" indent="-457200">
              <a:buFont typeface="+mj-lt"/>
              <a:buAutoNum type="arabicPeriod"/>
            </a:pPr>
            <a:r>
              <a:rPr lang="it-IT" sz="2000" b="1" dirty="0">
                <a:solidFill>
                  <a:srgbClr val="FF0000"/>
                </a:solidFill>
              </a:rPr>
              <a:t>contributo dell'Unione Europea</a:t>
            </a:r>
            <a:r>
              <a:rPr lang="it-IT" sz="2000" b="1" dirty="0"/>
              <a:t>;</a:t>
            </a:r>
          </a:p>
          <a:p>
            <a:pPr marL="342900" indent="-342900">
              <a:buFont typeface="Wingdings" panose="05000000000000000000" pitchFamily="2" charset="2"/>
              <a:buChar char="ü"/>
            </a:pPr>
            <a:endParaRPr lang="it-IT" sz="2000" b="1" dirty="0"/>
          </a:p>
          <a:p>
            <a:pPr marL="457200" indent="-457200" algn="just">
              <a:buFont typeface="+mj-lt"/>
              <a:buAutoNum type="arabicPeriod" startAt="2"/>
            </a:pPr>
            <a:r>
              <a:rPr lang="it-IT" sz="2000" b="1" dirty="0">
                <a:solidFill>
                  <a:srgbClr val="FF0000"/>
                </a:solidFill>
              </a:rPr>
              <a:t>contributo mensile dell’Unione Europea, a favore di studenti in condizioni socio-economiche svantaggiate</a:t>
            </a:r>
            <a:r>
              <a:rPr lang="it-IT" sz="2000" dirty="0"/>
              <a:t>, calcolato sulla </a:t>
            </a:r>
            <a:r>
              <a:rPr lang="it-IT" sz="2000" dirty="0">
                <a:solidFill>
                  <a:srgbClr val="FF0000"/>
                </a:solidFill>
              </a:rPr>
              <a:t>base del valore delle dichiarazioni ISEE </a:t>
            </a:r>
            <a:r>
              <a:rPr lang="it-IT" sz="2000" dirty="0"/>
              <a:t>valide per le prestazioni universitarie presentate dagli studenti al momento dell’iscrizione all’A.A. 2022/23 (Per gli studenti che si candidano in qualità di iscritti al III anno di Laurea Triennale e che partiranno come studenti iscritti al I anno di Laurea Magistrale si terrà conto dell’ultima dichiarazione ISEE presentata per l’iscrizione a quest’ultima e visibile in banca dati);</a:t>
            </a:r>
          </a:p>
        </p:txBody>
      </p:sp>
    </p:spTree>
    <p:extLst>
      <p:ext uri="{BB962C8B-B14F-4D97-AF65-F5344CB8AC3E}">
        <p14:creationId xmlns:p14="http://schemas.microsoft.com/office/powerpoint/2010/main" val="1985565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0FDB239-16BD-ABCA-BE01-0E114597A49B}"/>
              </a:ext>
            </a:extLst>
          </p:cNvPr>
          <p:cNvSpPr txBox="1"/>
          <p:nvPr/>
        </p:nvSpPr>
        <p:spPr>
          <a:xfrm>
            <a:off x="427150" y="1207742"/>
            <a:ext cx="11337698" cy="4708981"/>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mj-lt"/>
              <a:buAutoNum type="arabicPeriod" startAt="3"/>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mn-cs"/>
              </a:rPr>
              <a:t>contributo integrativo finanziato dal Ministero dell’Università e Ricerca (MUR)</a:t>
            </a:r>
            <a:r>
              <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erogato in base ad una suddivisione </a:t>
            </a:r>
            <a:r>
              <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mn-cs"/>
              </a:rPr>
              <a:t>in fasce di valore delle dichiarazioni ISEE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valide per le prestazioni universitarie presentate dagli studenti al momento dell’iscrizione all’A.A. 2022/23 (Per gli studenti che si candidano in qualità di iscritti al III anno di Laurea Triennale e che partiranno come studenti iscritti al I anno di Laurea Magistrale si terrà conto dell’ultima dichiarazione ISEE presentata per l’iscrizione a quest’ultima e visibile in banca dati);</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startAt="3"/>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startAt="3"/>
              <a:tabLst/>
              <a:defRPr/>
            </a:pPr>
            <a:endParaRPr lang="it-IT" sz="2000" dirty="0">
              <a:solidFill>
                <a:prstClr val="black"/>
              </a:solidFill>
              <a:latin typeface="Calibri" panose="020F0502020204030204"/>
            </a:endParaRPr>
          </a:p>
          <a:p>
            <a:pPr marL="457200" indent="-457200" algn="just">
              <a:buFont typeface="+mj-lt"/>
              <a:buAutoNum type="arabicPeriod" startAt="3"/>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mn-cs"/>
              </a:rPr>
              <a:t>contributo integrativo di Ateneo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erogato in base ad una suddivisione in </a:t>
            </a:r>
            <a:r>
              <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mn-cs"/>
              </a:rPr>
              <a:t>fasce di valore delle dichiarazioni ISEE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valide per le prestazioni universitarie presentate dagli studenti al momento dell’iscrizione all’A.A. 2022/23 (Per gli studenti che si candidano in qualità di iscritti al III anno di Laurea Triennale e che partiranno come studenti iscritti al I anno di Laurea Magistrale si terrà conto dell’ultima dichiarazione ISEE presentata per l’iscrizione a quest’ultima e visibile in banca dati).</a:t>
            </a: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startAt="3"/>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DA89EFA5-5B67-34F1-A746-A43EB7A28848}"/>
              </a:ext>
            </a:extLst>
          </p:cNvPr>
          <p:cNvSpPr txBox="1"/>
          <p:nvPr/>
        </p:nvSpPr>
        <p:spPr>
          <a:xfrm>
            <a:off x="1" y="254292"/>
            <a:ext cx="12191999" cy="492443"/>
          </a:xfrm>
          <a:prstGeom prst="rect">
            <a:avLst/>
          </a:prstGeom>
          <a:noFill/>
        </p:spPr>
        <p:txBody>
          <a:bodyPr wrap="square" rtlCol="0">
            <a:spAutoFit/>
          </a:bodyPr>
          <a:lstStyle>
            <a:defPPr>
              <a:defRPr lang="en-US"/>
            </a:defPPr>
            <a:lvl1pPr>
              <a:defRPr sz="2000" b="1" i="1">
                <a:solidFill>
                  <a:srgbClr val="C00000"/>
                </a:solidFill>
              </a:defRPr>
            </a:lvl1pPr>
          </a:lstStyle>
          <a:p>
            <a:pPr algn="ctr"/>
            <a:r>
              <a:rPr lang="it-IT" sz="2600" dirty="0">
                <a:solidFill>
                  <a:srgbClr val="FF0000"/>
                </a:solidFill>
                <a:latin typeface="+mj-lt"/>
              </a:rPr>
              <a:t>Sostegno finanziario A.A. 2023-2024</a:t>
            </a:r>
          </a:p>
        </p:txBody>
      </p:sp>
    </p:spTree>
    <p:extLst>
      <p:ext uri="{BB962C8B-B14F-4D97-AF65-F5344CB8AC3E}">
        <p14:creationId xmlns:p14="http://schemas.microsoft.com/office/powerpoint/2010/main" val="560569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CA83BD8-3ABD-F533-1120-371FDC270D20}"/>
              </a:ext>
            </a:extLst>
          </p:cNvPr>
          <p:cNvSpPr txBox="1"/>
          <p:nvPr/>
        </p:nvSpPr>
        <p:spPr>
          <a:xfrm>
            <a:off x="0" y="0"/>
            <a:ext cx="12191999" cy="492443"/>
          </a:xfrm>
          <a:prstGeom prst="rect">
            <a:avLst/>
          </a:prstGeom>
          <a:noFill/>
        </p:spPr>
        <p:txBody>
          <a:bodyPr wrap="square" rtlCol="0">
            <a:spAutoFit/>
          </a:bodyPr>
          <a:lstStyle>
            <a:defPPr>
              <a:defRPr lang="en-US"/>
            </a:defPPr>
            <a:lvl1pPr>
              <a:defRPr sz="2000" b="1" i="1">
                <a:solidFill>
                  <a:srgbClr val="C0000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Light" panose="020F0302020204030204"/>
                <a:ea typeface="+mn-ea"/>
                <a:cs typeface="+mn-cs"/>
              </a:rPr>
              <a:t>Sostegno finanziario A.A. 2023-2024</a:t>
            </a:r>
          </a:p>
        </p:txBody>
      </p:sp>
      <p:sp>
        <p:nvSpPr>
          <p:cNvPr id="5" name="CasellaDiTesto 4">
            <a:extLst>
              <a:ext uri="{FF2B5EF4-FFF2-40B4-BE49-F238E27FC236}">
                <a16:creationId xmlns:a16="http://schemas.microsoft.com/office/drawing/2014/main" id="{592BDE0B-8CDD-D013-C8F7-E3B002D6B290}"/>
              </a:ext>
            </a:extLst>
          </p:cNvPr>
          <p:cNvSpPr txBox="1"/>
          <p:nvPr/>
        </p:nvSpPr>
        <p:spPr>
          <a:xfrm>
            <a:off x="419573" y="558800"/>
            <a:ext cx="11352851" cy="1077218"/>
          </a:xfrm>
          <a:prstGeom prst="rect">
            <a:avLst/>
          </a:prstGeom>
          <a:noFill/>
        </p:spPr>
        <p:txBody>
          <a:bodyPr wrap="square" rtlCol="0">
            <a:spAutoFit/>
          </a:bodyPr>
          <a:lstStyle/>
          <a:p>
            <a:pPr marR="238125" lvl="0">
              <a:spcBef>
                <a:spcPts val="85"/>
              </a:spcBef>
              <a:spcAft>
                <a:spcPts val="0"/>
              </a:spcAft>
              <a:buSzPts val="1600"/>
              <a:tabLst>
                <a:tab pos="617855" algn="l"/>
                <a:tab pos="1710690" algn="l"/>
                <a:tab pos="2992120" algn="l"/>
                <a:tab pos="4179570" algn="l"/>
                <a:tab pos="4502150" algn="l"/>
                <a:tab pos="5398770" algn="l"/>
                <a:tab pos="5664200" algn="l"/>
              </a:tabLst>
            </a:pPr>
            <a:r>
              <a:rPr lang="it-IT" b="1" spc="-15" dirty="0">
                <a:effectLst/>
                <a:latin typeface="Calibri Light" panose="020F0302020204030204" pitchFamily="34" charset="0"/>
                <a:ea typeface="Calibri Light" panose="020F0302020204030204" pitchFamily="34" charset="0"/>
                <a:cs typeface="Calibri Light" panose="020F0302020204030204" pitchFamily="34" charset="0"/>
              </a:rPr>
              <a:t>SOSTEGNO	FINANZIARIO	(suscettibile	di	modifica	a	</a:t>
            </a:r>
            <a:r>
              <a:rPr lang="it-IT" b="1" spc="-5" dirty="0">
                <a:effectLst/>
                <a:latin typeface="Calibri Light" panose="020F0302020204030204" pitchFamily="34" charset="0"/>
                <a:ea typeface="Calibri Light" panose="020F0302020204030204" pitchFamily="34" charset="0"/>
                <a:cs typeface="Calibri Light" panose="020F0302020204030204" pitchFamily="34" charset="0"/>
              </a:rPr>
              <a:t>seguito</a:t>
            </a:r>
            <a:r>
              <a:rPr lang="it-IT" b="1" spc="-350" dirty="0">
                <a:effectLst/>
                <a:latin typeface="Calibri Light" panose="020F0302020204030204" pitchFamily="34" charset="0"/>
                <a:ea typeface="Calibri Light" panose="020F0302020204030204" pitchFamily="34" charset="0"/>
                <a:cs typeface="Calibri Light" panose="020F0302020204030204" pitchFamily="34" charset="0"/>
              </a:rPr>
              <a:t> </a:t>
            </a:r>
            <a:r>
              <a:rPr lang="it-IT" b="1" spc="-15" dirty="0">
                <a:effectLst/>
                <a:latin typeface="Calibri Light" panose="020F0302020204030204" pitchFamily="34" charset="0"/>
                <a:ea typeface="Calibri Light" panose="020F0302020204030204" pitchFamily="34" charset="0"/>
                <a:cs typeface="Calibri Light" panose="020F0302020204030204" pitchFamily="34" charset="0"/>
              </a:rPr>
              <a:t>dell’approvazione</a:t>
            </a:r>
            <a:r>
              <a:rPr lang="it-IT" b="1" spc="-10" dirty="0">
                <a:effectLst/>
                <a:latin typeface="Calibri Light" panose="020F0302020204030204" pitchFamily="34" charset="0"/>
                <a:ea typeface="Calibri Light" panose="020F0302020204030204" pitchFamily="34" charset="0"/>
                <a:cs typeface="Calibri Light" panose="020F0302020204030204" pitchFamily="34" charset="0"/>
              </a:rPr>
              <a:t> </a:t>
            </a:r>
            <a:r>
              <a:rPr lang="it-IT" b="1" spc="-15" dirty="0">
                <a:effectLst/>
                <a:latin typeface="Calibri Light" panose="020F0302020204030204" pitchFamily="34" charset="0"/>
                <a:ea typeface="Calibri Light" panose="020F0302020204030204" pitchFamily="34" charset="0"/>
                <a:cs typeface="Calibri Light" panose="020F0302020204030204" pitchFamily="34" charset="0"/>
              </a:rPr>
              <a:t>della</a:t>
            </a:r>
            <a:r>
              <a:rPr lang="it-IT" b="1" spc="5" dirty="0">
                <a:effectLst/>
                <a:latin typeface="Calibri Light" panose="020F0302020204030204" pitchFamily="34" charset="0"/>
                <a:ea typeface="Calibri Light" panose="020F0302020204030204" pitchFamily="34" charset="0"/>
                <a:cs typeface="Calibri Light" panose="020F0302020204030204" pitchFamily="34" charset="0"/>
              </a:rPr>
              <a:t> </a:t>
            </a:r>
            <a:r>
              <a:rPr lang="it-IT" b="1" spc="-15" dirty="0">
                <a:effectLst/>
                <a:latin typeface="Calibri Light" panose="020F0302020204030204" pitchFamily="34" charset="0"/>
                <a:ea typeface="Calibri Light" panose="020F0302020204030204" pitchFamily="34" charset="0"/>
                <a:cs typeface="Calibri Light" panose="020F0302020204030204" pitchFamily="34" charset="0"/>
              </a:rPr>
              <a:t>candidatura</a:t>
            </a:r>
            <a:r>
              <a:rPr lang="it-IT" b="1" spc="5" dirty="0">
                <a:effectLst/>
                <a:latin typeface="Calibri Light" panose="020F0302020204030204" pitchFamily="34" charset="0"/>
                <a:ea typeface="Calibri Light" panose="020F0302020204030204" pitchFamily="34" charset="0"/>
                <a:cs typeface="Calibri Light" panose="020F0302020204030204" pitchFamily="34" charset="0"/>
              </a:rPr>
              <a:t> </a:t>
            </a:r>
            <a:r>
              <a:rPr lang="it-IT" b="1" spc="-15" dirty="0">
                <a:effectLst/>
                <a:latin typeface="Calibri Light" panose="020F0302020204030204" pitchFamily="34" charset="0"/>
                <a:ea typeface="Calibri Light" panose="020F0302020204030204" pitchFamily="34" charset="0"/>
                <a:cs typeface="Calibri Light" panose="020F0302020204030204" pitchFamily="34" charset="0"/>
              </a:rPr>
              <a:t>dell’Ateneo)</a:t>
            </a:r>
            <a:endParaRPr lang="it-IT" sz="1200" b="1" spc="-15" dirty="0">
              <a:effectLst/>
              <a:latin typeface="Calibri Light" panose="020F0302020204030204" pitchFamily="34" charset="0"/>
              <a:ea typeface="Calibri Light" panose="020F0302020204030204" pitchFamily="34" charset="0"/>
              <a:cs typeface="Calibri Light" panose="020F0302020204030204" pitchFamily="34" charset="0"/>
            </a:endParaRPr>
          </a:p>
          <a:p>
            <a:r>
              <a:rPr lang="it-IT" sz="1400" b="1" dirty="0">
                <a:effectLst/>
                <a:latin typeface="Calibri Light" panose="020F0302020204030204" pitchFamily="34" charset="0"/>
                <a:ea typeface="Calibri Light" panose="020F0302020204030204" pitchFamily="34" charset="0"/>
                <a:cs typeface="Calibri Light" panose="020F0302020204030204" pitchFamily="34" charset="0"/>
              </a:rPr>
              <a:t>paesi associati al programma Erasmus+ (</a:t>
            </a:r>
            <a:r>
              <a:rPr lang="it-IT" sz="1400" b="1" i="1" dirty="0" err="1">
                <a:effectLst/>
                <a:latin typeface="Calibri Light" panose="020F0302020204030204" pitchFamily="34" charset="0"/>
                <a:ea typeface="Calibri Light" panose="020F0302020204030204" pitchFamily="34" charset="0"/>
                <a:cs typeface="Calibri Light" panose="020F0302020204030204" pitchFamily="34" charset="0"/>
              </a:rPr>
              <a:t>programme</a:t>
            </a:r>
            <a:r>
              <a:rPr lang="it-IT" sz="1400" b="1" i="1" dirty="0">
                <a:effectLst/>
                <a:latin typeface="Calibri Light" panose="020F0302020204030204" pitchFamily="34" charset="0"/>
                <a:ea typeface="Calibri Light" panose="020F0302020204030204" pitchFamily="34" charset="0"/>
                <a:cs typeface="Calibri Light" panose="020F0302020204030204" pitchFamily="34" charset="0"/>
              </a:rPr>
              <a:t> countries+ Regno Unito</a:t>
            </a:r>
            <a:r>
              <a:rPr lang="it-IT" sz="1400" b="1" dirty="0">
                <a:effectLst/>
                <a:latin typeface="Calibri Light" panose="020F0302020204030204" pitchFamily="34" charset="0"/>
                <a:ea typeface="Calibri Light" panose="020F0302020204030204" pitchFamily="34" charset="0"/>
                <a:cs typeface="Calibri Light" panose="020F0302020204030204" pitchFamily="34" charset="0"/>
              </a:rPr>
              <a:t>)</a:t>
            </a:r>
            <a:r>
              <a:rPr lang="it-IT" sz="1400" b="1" spc="-260" dirty="0">
                <a:effectLst/>
                <a:latin typeface="Calibri Light" panose="020F0302020204030204" pitchFamily="34" charset="0"/>
                <a:ea typeface="Calibri Light" panose="020F0302020204030204" pitchFamily="34" charset="0"/>
                <a:cs typeface="Calibri Light" panose="020F0302020204030204" pitchFamily="34" charset="0"/>
              </a:rPr>
              <a:t> </a:t>
            </a:r>
          </a:p>
          <a:p>
            <a:endParaRPr lang="it-IT" sz="1400" b="1" spc="-260" dirty="0">
              <a:latin typeface="Calibri" panose="020F0502020204030204" pitchFamily="34" charset="0"/>
              <a:ea typeface="Calibri" panose="020F0502020204030204" pitchFamily="34" charset="0"/>
            </a:endParaRPr>
          </a:p>
          <a:p>
            <a:r>
              <a:rPr lang="it-IT" b="1" dirty="0">
                <a:solidFill>
                  <a:srgbClr val="FF0000"/>
                </a:solidFill>
              </a:rPr>
              <a:t>Borse UE</a:t>
            </a:r>
          </a:p>
        </p:txBody>
      </p:sp>
      <p:sp>
        <p:nvSpPr>
          <p:cNvPr id="8" name="CasellaDiTesto 7">
            <a:extLst>
              <a:ext uri="{FF2B5EF4-FFF2-40B4-BE49-F238E27FC236}">
                <a16:creationId xmlns:a16="http://schemas.microsoft.com/office/drawing/2014/main" id="{3CC6C9D8-6D2F-DDBF-D924-EDE901644F34}"/>
              </a:ext>
            </a:extLst>
          </p:cNvPr>
          <p:cNvSpPr txBox="1"/>
          <p:nvPr/>
        </p:nvSpPr>
        <p:spPr>
          <a:xfrm>
            <a:off x="325120" y="4919742"/>
            <a:ext cx="1843710" cy="369332"/>
          </a:xfrm>
          <a:prstGeom prst="rect">
            <a:avLst/>
          </a:prstGeom>
          <a:noFill/>
        </p:spPr>
        <p:txBody>
          <a:bodyPr wrap="none" rtlCol="0">
            <a:spAutoFit/>
          </a:bodyPr>
          <a:lstStyle/>
          <a:p>
            <a:r>
              <a:rPr lang="it-IT" sz="1800" b="1" dirty="0">
                <a:solidFill>
                  <a:srgbClr val="FF0000"/>
                </a:solidFill>
                <a:effectLst/>
                <a:latin typeface="Calibri" panose="020F0502020204030204" pitchFamily="34" charset="0"/>
                <a:ea typeface="Calibri" panose="020F0502020204030204" pitchFamily="34" charset="0"/>
              </a:rPr>
              <a:t>Integrazioni</a:t>
            </a:r>
            <a:r>
              <a:rPr lang="it-IT" sz="1800" b="1" spc="-10" dirty="0">
                <a:solidFill>
                  <a:srgbClr val="FF0000"/>
                </a:solidFill>
                <a:effectLst/>
                <a:latin typeface="Calibri" panose="020F0502020204030204" pitchFamily="34" charset="0"/>
                <a:ea typeface="Calibri" panose="020F0502020204030204" pitchFamily="34" charset="0"/>
              </a:rPr>
              <a:t> </a:t>
            </a:r>
            <a:r>
              <a:rPr lang="it-IT" sz="1800" b="1" dirty="0">
                <a:solidFill>
                  <a:srgbClr val="FF0000"/>
                </a:solidFill>
                <a:effectLst/>
                <a:latin typeface="Calibri" panose="020F0502020204030204" pitchFamily="34" charset="0"/>
                <a:ea typeface="Calibri" panose="020F0502020204030204" pitchFamily="34" charset="0"/>
              </a:rPr>
              <a:t>MUR</a:t>
            </a:r>
            <a:endParaRPr lang="it-IT" dirty="0">
              <a:solidFill>
                <a:srgbClr val="FF0000"/>
              </a:solidFill>
            </a:endParaRPr>
          </a:p>
        </p:txBody>
      </p:sp>
      <p:graphicFrame>
        <p:nvGraphicFramePr>
          <p:cNvPr id="3" name="Tabella 2">
            <a:extLst>
              <a:ext uri="{FF2B5EF4-FFF2-40B4-BE49-F238E27FC236}">
                <a16:creationId xmlns:a16="http://schemas.microsoft.com/office/drawing/2014/main" id="{C6972C82-A313-70DF-FB67-5A6AAB962341}"/>
              </a:ext>
            </a:extLst>
          </p:cNvPr>
          <p:cNvGraphicFramePr>
            <a:graphicFrameLocks noGrp="1"/>
          </p:cNvGraphicFramePr>
          <p:nvPr>
            <p:extLst>
              <p:ext uri="{D42A27DB-BD31-4B8C-83A1-F6EECF244321}">
                <p14:modId xmlns:p14="http://schemas.microsoft.com/office/powerpoint/2010/main" val="3421573494"/>
              </p:ext>
            </p:extLst>
          </p:nvPr>
        </p:nvGraphicFramePr>
        <p:xfrm>
          <a:off x="1553385" y="1478895"/>
          <a:ext cx="10169013" cy="3362800"/>
        </p:xfrm>
        <a:graphic>
          <a:graphicData uri="http://schemas.openxmlformats.org/drawingml/2006/table">
            <a:tbl>
              <a:tblPr firstRow="1" firstCol="1" lastRow="1" lastCol="1" bandRow="1" bandCol="1"/>
              <a:tblGrid>
                <a:gridCol w="2489310">
                  <a:extLst>
                    <a:ext uri="{9D8B030D-6E8A-4147-A177-3AD203B41FA5}">
                      <a16:colId xmlns:a16="http://schemas.microsoft.com/office/drawing/2014/main" val="600010674"/>
                    </a:ext>
                  </a:extLst>
                </a:gridCol>
                <a:gridCol w="5914969">
                  <a:extLst>
                    <a:ext uri="{9D8B030D-6E8A-4147-A177-3AD203B41FA5}">
                      <a16:colId xmlns:a16="http://schemas.microsoft.com/office/drawing/2014/main" val="2059572811"/>
                    </a:ext>
                  </a:extLst>
                </a:gridCol>
                <a:gridCol w="1764734">
                  <a:extLst>
                    <a:ext uri="{9D8B030D-6E8A-4147-A177-3AD203B41FA5}">
                      <a16:colId xmlns:a16="http://schemas.microsoft.com/office/drawing/2014/main" val="545860650"/>
                    </a:ext>
                  </a:extLst>
                </a:gridCol>
              </a:tblGrid>
              <a:tr h="1158653">
                <a:tc>
                  <a:txBody>
                    <a:bodyPr/>
                    <a:lstStyle/>
                    <a:p>
                      <a:pPr>
                        <a:spcBef>
                          <a:spcPts val="55"/>
                        </a:spcBef>
                      </a:pPr>
                      <a:r>
                        <a:rPr lang="it-IT" sz="1600" b="1">
                          <a:effectLst/>
                          <a:latin typeface="Calibri" panose="020F0502020204030204" pitchFamily="34"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marL="45085" marR="37465" algn="ctr">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GRUPPO 1</a:t>
                      </a:r>
                    </a:p>
                    <a:p>
                      <a:pPr marL="45085" marR="37465" algn="ctr">
                        <a:spcBef>
                          <a:spcPts val="600"/>
                        </a:spcBef>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costo</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della vita</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ALTO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37565" marR="288925" indent="-530860">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Denmark, Finland, Iceland, Ireland, Luxembourg,</a:t>
                      </a:r>
                      <a:r>
                        <a:rPr lang="en-GB" sz="1600" spc="-26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Sweden,</a:t>
                      </a:r>
                      <a:r>
                        <a:rPr lang="en-GB" sz="1600" spc="15"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r>
                        <a:rPr lang="en-GB" sz="1600" spc="-15"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Lichtenstein,</a:t>
                      </a:r>
                      <a:r>
                        <a:rPr lang="en-GB" sz="1600" spc="-15"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Norway</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910590" marR="365125" indent="-530860">
                        <a:spcBef>
                          <a:spcPts val="595"/>
                        </a:spcBef>
                        <a:spcAft>
                          <a:spcPts val="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Paesi partner della Regione 14: Isole </a:t>
                      </a:r>
                      <a:r>
                        <a:rPr lang="it-IT" sz="1600" dirty="0" err="1">
                          <a:effectLst/>
                          <a:latin typeface="Calibri" panose="020F0502020204030204" pitchFamily="34" charset="0"/>
                          <a:ea typeface="Calibri" panose="020F0502020204030204" pitchFamily="34" charset="0"/>
                          <a:cs typeface="Times New Roman" panose="02020603050405020304" pitchFamily="18" charset="0"/>
                        </a:rPr>
                        <a:t>Faer</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err="1">
                          <a:effectLst/>
                          <a:latin typeface="Calibri" panose="020F0502020204030204" pitchFamily="34" charset="0"/>
                          <a:ea typeface="Calibri" panose="020F0502020204030204" pitchFamily="34" charset="0"/>
                          <a:cs typeface="Times New Roman" panose="02020603050405020304" pitchFamily="18" charset="0"/>
                        </a:rPr>
                        <a:t>Oer</a:t>
                      </a:r>
                      <a:r>
                        <a:rPr lang="it-IT" sz="1600" dirty="0">
                          <a:effectLst/>
                          <a:latin typeface="Calibri" panose="020F0502020204030204" pitchFamily="34" charset="0"/>
                          <a:ea typeface="Calibri" panose="020F0502020204030204" pitchFamily="34" charset="0"/>
                          <a:cs typeface="Times New Roman" panose="02020603050405020304" pitchFamily="18" charset="0"/>
                        </a:rPr>
                        <a:t>,</a:t>
                      </a:r>
                      <a:r>
                        <a:rPr lang="it-IT" sz="1600" spc="-260"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err="1">
                          <a:effectLst/>
                          <a:latin typeface="Calibri" panose="020F0502020204030204" pitchFamily="34" charset="0"/>
                          <a:ea typeface="Calibri" panose="020F0502020204030204" pitchFamily="34" charset="0"/>
                          <a:cs typeface="Times New Roman" panose="02020603050405020304" pitchFamily="18" charset="0"/>
                        </a:rPr>
                        <a:t>Switzerland</a:t>
                      </a:r>
                      <a:r>
                        <a:rPr lang="it-IT" sz="1600" dirty="0">
                          <a:effectLst/>
                          <a:latin typeface="Calibri" panose="020F0502020204030204" pitchFamily="34" charset="0"/>
                          <a:ea typeface="Calibri" panose="020F0502020204030204" pitchFamily="34" charset="0"/>
                          <a:cs typeface="Times New Roman" panose="02020603050405020304" pitchFamily="18" charset="0"/>
                        </a:rPr>
                        <a:t>,</a:t>
                      </a:r>
                      <a:r>
                        <a:rPr lang="it-IT" sz="1600" spc="5"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United</a:t>
                      </a:r>
                      <a:r>
                        <a:rPr lang="it-IT" sz="1600" spc="15"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Kingdom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600" b="1">
                          <a:effectLst/>
                          <a:latin typeface="Calibri" panose="020F0502020204030204" pitchFamily="34"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marL="257810" marR="252095" algn="ctr">
                        <a:spcBef>
                          <a:spcPts val="1025"/>
                        </a:spcBef>
                        <a:spcAft>
                          <a:spcPts val="0"/>
                        </a:spcAft>
                      </a:pPr>
                      <a:r>
                        <a:rPr lang="it-IT" sz="1600" b="1">
                          <a:effectLst/>
                          <a:latin typeface="Calibri" panose="020F0502020204030204" pitchFamily="34" charset="0"/>
                          <a:ea typeface="Calibri" panose="020F0502020204030204" pitchFamily="34" charset="0"/>
                          <a:cs typeface="Times New Roman" panose="02020603050405020304" pitchFamily="18" charset="0"/>
                        </a:rPr>
                        <a:t>€ 350,00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18597"/>
                  </a:ext>
                </a:extLst>
              </a:tr>
              <a:tr h="676496">
                <a:tc>
                  <a:txBody>
                    <a:bodyPr/>
                    <a:lstStyle/>
                    <a:p>
                      <a:pPr marL="45085" marR="37465" algn="ctr">
                        <a:lnSpc>
                          <a:spcPts val="1460"/>
                        </a:lnSpc>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GRUPPO 2</a:t>
                      </a:r>
                    </a:p>
                    <a:p>
                      <a:pPr marL="48895" marR="37465" algn="ctr">
                        <a:spcBef>
                          <a:spcPts val="600"/>
                        </a:spcBef>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costo della</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vita</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MEDIO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1195" marR="178435" indent="-477520">
                        <a:spcBef>
                          <a:spcPts val="295"/>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Austria, Belgium, Cyprus, France, Germany, Greece ,</a:t>
                      </a:r>
                      <a:r>
                        <a:rPr lang="en-GB" sz="1600" spc="-26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Spain,</a:t>
                      </a:r>
                      <a:r>
                        <a:rPr lang="en-GB" sz="1600" spc="-15"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 Netherlands,</a:t>
                      </a:r>
                      <a:r>
                        <a:rPr lang="en-GB" sz="1600" spc="-1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Malta, Portugal</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7810" marR="252095" algn="ctr">
                        <a:spcBef>
                          <a:spcPts val="1025"/>
                        </a:spcBef>
                        <a:spcAft>
                          <a:spcPts val="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€ 300,00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65065"/>
                  </a:ext>
                </a:extLst>
              </a:tr>
              <a:tr h="817535">
                <a:tc>
                  <a:txBody>
                    <a:bodyPr/>
                    <a:lstStyle/>
                    <a:p>
                      <a:pPr marL="45085" marR="37465" algn="ctr">
                        <a:spcBef>
                          <a:spcPts val="425"/>
                        </a:spcBef>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GRUPPO 3</a:t>
                      </a:r>
                    </a:p>
                    <a:p>
                      <a:pPr marL="46355" marR="37465" algn="ctr">
                        <a:spcBef>
                          <a:spcPts val="600"/>
                        </a:spcBef>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costo della vita BASSO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2865" indent="635" algn="ctr">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Bulgaria, Croatia, Estonia, Latvia, Lithuania, Northern</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Macedonia, Poland, Romania, Slovakia, Serbia, Slovenia,</a:t>
                      </a:r>
                      <a:r>
                        <a:rPr lang="it-IT" sz="1600" spc="-26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Czech</a:t>
                      </a:r>
                      <a:r>
                        <a:rPr lang="it-IT" sz="1600" spc="1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Republic,</a:t>
                      </a:r>
                      <a:r>
                        <a:rPr lang="it-IT" sz="1600" spc="-1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Turkey,</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Hungary,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55"/>
                        </a:spcBef>
                      </a:pPr>
                      <a:r>
                        <a:rPr lang="it-IT" sz="1600" b="1">
                          <a:effectLst/>
                          <a:latin typeface="Calibri" panose="020F0502020204030204" pitchFamily="34"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marL="257810" marR="252095" algn="ctr">
                        <a:spcAft>
                          <a:spcPts val="0"/>
                        </a:spcAft>
                      </a:pPr>
                      <a:r>
                        <a:rPr lang="it-IT" sz="1600" b="1">
                          <a:effectLst/>
                          <a:latin typeface="Calibri" panose="020F0502020204030204" pitchFamily="34" charset="0"/>
                          <a:ea typeface="Calibri" panose="020F0502020204030204" pitchFamily="34" charset="0"/>
                          <a:cs typeface="Times New Roman" panose="02020603050405020304" pitchFamily="18" charset="0"/>
                        </a:rPr>
                        <a:t>€ 250,00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912596"/>
                  </a:ext>
                </a:extLst>
              </a:tr>
              <a:tr h="710116">
                <a:tc>
                  <a:txBody>
                    <a:bodyPr/>
                    <a:lstStyle/>
                    <a:p>
                      <a:pPr>
                        <a:spcBef>
                          <a:spcPts val="25"/>
                        </a:spcBef>
                      </a:pPr>
                      <a:r>
                        <a:rPr lang="it-IT" sz="1600" b="1">
                          <a:effectLst/>
                          <a:latin typeface="Calibri" panose="020F0502020204030204" pitchFamily="34"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marL="507365"/>
                      <a:r>
                        <a:rPr lang="it-IT" sz="1600">
                          <a:effectLst/>
                          <a:latin typeface="Calibri" panose="020F0502020204030204" pitchFamily="34" charset="0"/>
                          <a:ea typeface="Calibri" panose="020F0502020204030204" pitchFamily="34" charset="0"/>
                          <a:cs typeface="Times New Roman" panose="02020603050405020304" pitchFamily="18" charset="0"/>
                        </a:rPr>
                        <a:t>Per</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tutti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5"/>
                        </a:spcBef>
                      </a:pPr>
                      <a:r>
                        <a:rPr lang="it-IT" sz="1600" b="1">
                          <a:effectLst/>
                          <a:latin typeface="Calibri" panose="020F0502020204030204" pitchFamily="34"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marL="1248410" marR="1242060" algn="ctr">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ISEE</a:t>
                      </a:r>
                      <a:r>
                        <a:rPr lang="it-IT" sz="1600" u="sng">
                          <a:effectLst/>
                          <a:latin typeface="Calibri" panose="020F0502020204030204" pitchFamily="34" charset="0"/>
                          <a:ea typeface="Calibri" panose="020F0502020204030204" pitchFamily="34" charset="0"/>
                          <a:cs typeface="Times New Roman" panose="02020603050405020304" pitchFamily="18" charset="0"/>
                        </a:rPr>
                        <a:t>&lt;</a:t>
                      </a:r>
                      <a:r>
                        <a:rPr lang="it-IT" sz="1600">
                          <a:effectLst/>
                          <a:latin typeface="Calibri" panose="020F0502020204030204" pitchFamily="34" charset="0"/>
                          <a:ea typeface="Calibri" panose="020F0502020204030204" pitchFamily="34" charset="0"/>
                          <a:cs typeface="Times New Roman" panose="02020603050405020304" pitchFamily="18" charset="0"/>
                        </a:rPr>
                        <a:t> €</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15.000,00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5"/>
                        </a:spcBef>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57810" marR="252095" algn="ctr">
                        <a:spcAft>
                          <a:spcPts val="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€ 250,00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05697"/>
                  </a:ext>
                </a:extLst>
              </a:tr>
            </a:tbl>
          </a:graphicData>
        </a:graphic>
      </p:graphicFrame>
      <p:graphicFrame>
        <p:nvGraphicFramePr>
          <p:cNvPr id="7" name="Tabella 6">
            <a:extLst>
              <a:ext uri="{FF2B5EF4-FFF2-40B4-BE49-F238E27FC236}">
                <a16:creationId xmlns:a16="http://schemas.microsoft.com/office/drawing/2014/main" id="{58EA4559-7386-F96A-1F9F-1871697AAD3C}"/>
              </a:ext>
            </a:extLst>
          </p:cNvPr>
          <p:cNvGraphicFramePr>
            <a:graphicFrameLocks noGrp="1"/>
          </p:cNvGraphicFramePr>
          <p:nvPr>
            <p:extLst>
              <p:ext uri="{D42A27DB-BD31-4B8C-83A1-F6EECF244321}">
                <p14:modId xmlns:p14="http://schemas.microsoft.com/office/powerpoint/2010/main" val="3254506106"/>
              </p:ext>
            </p:extLst>
          </p:nvPr>
        </p:nvGraphicFramePr>
        <p:xfrm>
          <a:off x="3253002" y="5246542"/>
          <a:ext cx="7737291" cy="1482090"/>
        </p:xfrm>
        <a:graphic>
          <a:graphicData uri="http://schemas.openxmlformats.org/drawingml/2006/table">
            <a:tbl>
              <a:tblPr firstRow="1" firstCol="1" lastRow="1" lastCol="1" bandRow="1" bandCol="1"/>
              <a:tblGrid>
                <a:gridCol w="3633163">
                  <a:extLst>
                    <a:ext uri="{9D8B030D-6E8A-4147-A177-3AD203B41FA5}">
                      <a16:colId xmlns:a16="http://schemas.microsoft.com/office/drawing/2014/main" val="599313064"/>
                    </a:ext>
                  </a:extLst>
                </a:gridCol>
                <a:gridCol w="4104128">
                  <a:extLst>
                    <a:ext uri="{9D8B030D-6E8A-4147-A177-3AD203B41FA5}">
                      <a16:colId xmlns:a16="http://schemas.microsoft.com/office/drawing/2014/main" val="971690816"/>
                    </a:ext>
                  </a:extLst>
                </a:gridCol>
              </a:tblGrid>
              <a:tr h="331470">
                <a:tc>
                  <a:txBody>
                    <a:bodyPr/>
                    <a:lstStyle/>
                    <a:p>
                      <a:pPr marL="1306830" marR="1116965" algn="ctr">
                        <a:lnSpc>
                          <a:spcPts val="1340"/>
                        </a:lnSpc>
                        <a:spcAft>
                          <a:spcPts val="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ISEE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5745" marR="60960" algn="ctr">
                        <a:spcBef>
                          <a:spcPts val="90"/>
                        </a:spcBef>
                        <a:spcAft>
                          <a:spcPts val="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IMPORTO</a:t>
                      </a:r>
                      <a:r>
                        <a:rPr lang="it-IT" sz="1600" b="1" spc="-15"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MENSILE PER</a:t>
                      </a:r>
                      <a:r>
                        <a:rPr lang="it-IT" sz="1600" b="1" spc="-5"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INTEGRAZIONE</a:t>
                      </a:r>
                      <a:r>
                        <a:rPr lang="it-IT" sz="1600" b="1" spc="-15"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BORSA</a:t>
                      </a:r>
                      <a:r>
                        <a:rPr lang="it-IT" sz="1600" b="1" spc="-2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Erasmus+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990044"/>
                  </a:ext>
                </a:extLst>
              </a:tr>
              <a:tr h="331470">
                <a:tc>
                  <a:txBody>
                    <a:bodyPr/>
                    <a:lstStyle/>
                    <a:p>
                      <a:pPr marL="1306830" marR="1118870" algn="ctr">
                        <a:lnSpc>
                          <a:spcPts val="1340"/>
                        </a:lnSpc>
                        <a:spcAft>
                          <a:spcPts val="0"/>
                        </a:spcAft>
                      </a:pPr>
                      <a:r>
                        <a:rPr lang="it-IT" sz="1600" u="sng" dirty="0">
                          <a:effectLst/>
                          <a:latin typeface="Calibri" panose="020F0502020204030204" pitchFamily="34" charset="0"/>
                          <a:ea typeface="Calibri" panose="020F0502020204030204" pitchFamily="34" charset="0"/>
                          <a:cs typeface="Times New Roman" panose="02020603050405020304" pitchFamily="18" charset="0"/>
                        </a:rPr>
                        <a:t>&lt;</a:t>
                      </a:r>
                      <a:r>
                        <a:rPr lang="it-IT" sz="1600" dirty="0">
                          <a:effectLst/>
                          <a:latin typeface="Calibri" panose="020F0502020204030204" pitchFamily="34" charset="0"/>
                          <a:ea typeface="Calibri" panose="020F0502020204030204" pitchFamily="34" charset="0"/>
                          <a:cs typeface="Times New Roman" panose="02020603050405020304" pitchFamily="18" charset="0"/>
                        </a:rPr>
                        <a:t> 24.000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5745" marR="57785" algn="ctr">
                        <a:lnSpc>
                          <a:spcPts val="1340"/>
                        </a:lnSpc>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€ 500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79747"/>
                  </a:ext>
                </a:extLst>
              </a:tr>
              <a:tr h="331470">
                <a:tc>
                  <a:txBody>
                    <a:bodyPr/>
                    <a:lstStyle/>
                    <a:p>
                      <a:pPr marL="924560">
                        <a:lnSpc>
                          <a:spcPts val="1340"/>
                        </a:lnSpc>
                      </a:pPr>
                      <a:r>
                        <a:rPr lang="it-IT" sz="1600">
                          <a:effectLst/>
                          <a:latin typeface="Calibri" panose="020F0502020204030204" pitchFamily="34" charset="0"/>
                          <a:ea typeface="Calibri" panose="020F0502020204030204" pitchFamily="34" charset="0"/>
                          <a:cs typeface="Times New Roman" panose="02020603050405020304" pitchFamily="18" charset="0"/>
                        </a:rPr>
                        <a:t>24.001 &lt;</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ISEE</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u="sng">
                          <a:effectLst/>
                          <a:latin typeface="Calibri" panose="020F0502020204030204" pitchFamily="34" charset="0"/>
                          <a:ea typeface="Calibri" panose="020F0502020204030204" pitchFamily="34" charset="0"/>
                          <a:cs typeface="Times New Roman" panose="02020603050405020304" pitchFamily="18" charset="0"/>
                        </a:rPr>
                        <a:t>&lt;</a:t>
                      </a:r>
                      <a:r>
                        <a:rPr lang="it-IT" sz="1600" spc="-1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40.000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5745" marR="57785" algn="ctr">
                        <a:lnSpc>
                          <a:spcPts val="1340"/>
                        </a:lnSpc>
                        <a:spcAft>
                          <a:spcPts val="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€ 350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747017"/>
                  </a:ext>
                </a:extLst>
              </a:tr>
              <a:tr h="331470">
                <a:tc>
                  <a:txBody>
                    <a:bodyPr/>
                    <a:lstStyle/>
                    <a:p>
                      <a:pPr marL="924560">
                        <a:lnSpc>
                          <a:spcPts val="1340"/>
                        </a:lnSpc>
                      </a:pPr>
                      <a:r>
                        <a:rPr lang="it-IT" sz="1600">
                          <a:effectLst/>
                          <a:latin typeface="Calibri" panose="020F0502020204030204" pitchFamily="34" charset="0"/>
                          <a:ea typeface="Calibri" panose="020F0502020204030204" pitchFamily="34" charset="0"/>
                          <a:cs typeface="Times New Roman" panose="02020603050405020304" pitchFamily="18" charset="0"/>
                        </a:rPr>
                        <a:t>40.001 &lt; ISEE</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u="sng">
                          <a:effectLst/>
                          <a:latin typeface="Calibri" panose="020F0502020204030204" pitchFamily="34" charset="0"/>
                          <a:ea typeface="Calibri" panose="020F0502020204030204" pitchFamily="34" charset="0"/>
                          <a:cs typeface="Times New Roman" panose="02020603050405020304" pitchFamily="18" charset="0"/>
                        </a:rPr>
                        <a:t>&lt;</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65.000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5745" marR="57785" algn="ctr">
                        <a:lnSpc>
                          <a:spcPts val="1340"/>
                        </a:lnSpc>
                        <a:spcAft>
                          <a:spcPts val="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649272"/>
                  </a:ext>
                </a:extLst>
              </a:tr>
            </a:tbl>
          </a:graphicData>
        </a:graphic>
      </p:graphicFrame>
      <p:sp>
        <p:nvSpPr>
          <p:cNvPr id="9" name="Parentesi graffa aperta 8">
            <a:extLst>
              <a:ext uri="{FF2B5EF4-FFF2-40B4-BE49-F238E27FC236}">
                <a16:creationId xmlns:a16="http://schemas.microsoft.com/office/drawing/2014/main" id="{1B511843-928C-A40A-8888-90BE31D375C8}"/>
              </a:ext>
            </a:extLst>
          </p:cNvPr>
          <p:cNvSpPr/>
          <p:nvPr/>
        </p:nvSpPr>
        <p:spPr>
          <a:xfrm>
            <a:off x="891574" y="1568926"/>
            <a:ext cx="607087" cy="242305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a:extLst>
              <a:ext uri="{FF2B5EF4-FFF2-40B4-BE49-F238E27FC236}">
                <a16:creationId xmlns:a16="http://schemas.microsoft.com/office/drawing/2014/main" id="{A56E0486-AB3D-EE25-65D4-C8489EC4976B}"/>
              </a:ext>
            </a:extLst>
          </p:cNvPr>
          <p:cNvSpPr txBox="1"/>
          <p:nvPr/>
        </p:nvSpPr>
        <p:spPr>
          <a:xfrm>
            <a:off x="529036" y="2617498"/>
            <a:ext cx="367236" cy="369332"/>
          </a:xfrm>
          <a:prstGeom prst="rect">
            <a:avLst/>
          </a:prstGeom>
          <a:noFill/>
        </p:spPr>
        <p:txBody>
          <a:bodyPr wrap="square" rtlCol="0">
            <a:spAutoFit/>
          </a:bodyPr>
          <a:lstStyle/>
          <a:p>
            <a:pPr algn="ctr"/>
            <a:r>
              <a:rPr lang="it-IT" b="1" dirty="0">
                <a:solidFill>
                  <a:srgbClr val="FF0000"/>
                </a:solidFill>
              </a:rPr>
              <a:t>1</a:t>
            </a:r>
          </a:p>
        </p:txBody>
      </p:sp>
      <p:sp>
        <p:nvSpPr>
          <p:cNvPr id="11" name="Parentesi graffa aperta 10">
            <a:extLst>
              <a:ext uri="{FF2B5EF4-FFF2-40B4-BE49-F238E27FC236}">
                <a16:creationId xmlns:a16="http://schemas.microsoft.com/office/drawing/2014/main" id="{19B5C591-F5B1-7631-9591-5331D2C0AE30}"/>
              </a:ext>
            </a:extLst>
          </p:cNvPr>
          <p:cNvSpPr/>
          <p:nvPr/>
        </p:nvSpPr>
        <p:spPr>
          <a:xfrm>
            <a:off x="1020466" y="4178594"/>
            <a:ext cx="478194" cy="56499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CasellaDiTesto 11">
            <a:extLst>
              <a:ext uri="{FF2B5EF4-FFF2-40B4-BE49-F238E27FC236}">
                <a16:creationId xmlns:a16="http://schemas.microsoft.com/office/drawing/2014/main" id="{71F108E4-6929-A565-C29E-E883F1731894}"/>
              </a:ext>
            </a:extLst>
          </p:cNvPr>
          <p:cNvSpPr txBox="1"/>
          <p:nvPr/>
        </p:nvSpPr>
        <p:spPr>
          <a:xfrm>
            <a:off x="653230" y="4263755"/>
            <a:ext cx="367236" cy="369332"/>
          </a:xfrm>
          <a:prstGeom prst="rect">
            <a:avLst/>
          </a:prstGeom>
          <a:noFill/>
        </p:spPr>
        <p:txBody>
          <a:bodyPr wrap="square" rtlCol="0">
            <a:spAutoFit/>
          </a:bodyPr>
          <a:lstStyle/>
          <a:p>
            <a:pPr algn="ctr"/>
            <a:r>
              <a:rPr lang="it-IT" b="1" dirty="0">
                <a:solidFill>
                  <a:srgbClr val="FF0000"/>
                </a:solidFill>
              </a:rPr>
              <a:t>2</a:t>
            </a:r>
          </a:p>
        </p:txBody>
      </p:sp>
      <p:sp>
        <p:nvSpPr>
          <p:cNvPr id="13" name="Parentesi graffa aperta 12">
            <a:extLst>
              <a:ext uri="{FF2B5EF4-FFF2-40B4-BE49-F238E27FC236}">
                <a16:creationId xmlns:a16="http://schemas.microsoft.com/office/drawing/2014/main" id="{B4A12567-BAA9-BF45-DB68-75ECF5E11532}"/>
              </a:ext>
            </a:extLst>
          </p:cNvPr>
          <p:cNvSpPr/>
          <p:nvPr/>
        </p:nvSpPr>
        <p:spPr>
          <a:xfrm>
            <a:off x="2471819" y="5731615"/>
            <a:ext cx="478194" cy="99701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CasellaDiTesto 13">
            <a:extLst>
              <a:ext uri="{FF2B5EF4-FFF2-40B4-BE49-F238E27FC236}">
                <a16:creationId xmlns:a16="http://schemas.microsoft.com/office/drawing/2014/main" id="{003D914F-3965-3785-B7F5-29118C42C81B}"/>
              </a:ext>
            </a:extLst>
          </p:cNvPr>
          <p:cNvSpPr txBox="1"/>
          <p:nvPr/>
        </p:nvSpPr>
        <p:spPr>
          <a:xfrm>
            <a:off x="2104371" y="6045457"/>
            <a:ext cx="367236" cy="369332"/>
          </a:xfrm>
          <a:prstGeom prst="rect">
            <a:avLst/>
          </a:prstGeom>
          <a:noFill/>
        </p:spPr>
        <p:txBody>
          <a:bodyPr wrap="square" rtlCol="0">
            <a:spAutoFit/>
          </a:bodyPr>
          <a:lstStyle/>
          <a:p>
            <a:pPr algn="ctr"/>
            <a:r>
              <a:rPr lang="it-IT" b="1" dirty="0">
                <a:solidFill>
                  <a:srgbClr val="FF0000"/>
                </a:solidFill>
              </a:rPr>
              <a:t>3</a:t>
            </a:r>
          </a:p>
        </p:txBody>
      </p:sp>
    </p:spTree>
    <p:extLst>
      <p:ext uri="{BB962C8B-B14F-4D97-AF65-F5344CB8AC3E}">
        <p14:creationId xmlns:p14="http://schemas.microsoft.com/office/powerpoint/2010/main" val="2254513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CA83BD8-3ABD-F533-1120-371FDC270D20}"/>
              </a:ext>
            </a:extLst>
          </p:cNvPr>
          <p:cNvSpPr txBox="1"/>
          <p:nvPr/>
        </p:nvSpPr>
        <p:spPr>
          <a:xfrm>
            <a:off x="0" y="0"/>
            <a:ext cx="12191999" cy="492443"/>
          </a:xfrm>
          <a:prstGeom prst="rect">
            <a:avLst/>
          </a:prstGeom>
          <a:noFill/>
        </p:spPr>
        <p:txBody>
          <a:bodyPr wrap="square" rtlCol="0">
            <a:spAutoFit/>
          </a:bodyPr>
          <a:lstStyle>
            <a:defPPr>
              <a:defRPr lang="en-US"/>
            </a:defPPr>
            <a:lvl1pPr>
              <a:defRPr sz="2000" b="1" i="1">
                <a:solidFill>
                  <a:srgbClr val="C0000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Light" panose="020F0302020204030204"/>
                <a:ea typeface="+mn-ea"/>
                <a:cs typeface="+mn-cs"/>
              </a:rPr>
              <a:t>Sostegno finanziario A.A. 2023-2024</a:t>
            </a:r>
          </a:p>
        </p:txBody>
      </p:sp>
      <p:sp>
        <p:nvSpPr>
          <p:cNvPr id="5" name="CasellaDiTesto 4">
            <a:extLst>
              <a:ext uri="{FF2B5EF4-FFF2-40B4-BE49-F238E27FC236}">
                <a16:creationId xmlns:a16="http://schemas.microsoft.com/office/drawing/2014/main" id="{592BDE0B-8CDD-D013-C8F7-E3B002D6B290}"/>
              </a:ext>
            </a:extLst>
          </p:cNvPr>
          <p:cNvSpPr txBox="1"/>
          <p:nvPr/>
        </p:nvSpPr>
        <p:spPr>
          <a:xfrm>
            <a:off x="419573" y="558800"/>
            <a:ext cx="11352851" cy="1354217"/>
          </a:xfrm>
          <a:prstGeom prst="rect">
            <a:avLst/>
          </a:prstGeom>
          <a:noFill/>
        </p:spPr>
        <p:txBody>
          <a:bodyPr wrap="none" rtlCol="0">
            <a:spAutoFit/>
          </a:bodyPr>
          <a:lstStyle/>
          <a:p>
            <a:pPr marL="0" marR="238125" lvl="0" indent="0" algn="l" defTabSz="457200" rtl="0" eaLnBrk="1" fontAlgn="auto" latinLnBrk="0" hangingPunct="1">
              <a:lnSpc>
                <a:spcPct val="100000"/>
              </a:lnSpc>
              <a:spcBef>
                <a:spcPts val="85"/>
              </a:spcBef>
              <a:spcAft>
                <a:spcPts val="0"/>
              </a:spcAft>
              <a:buClrTx/>
              <a:buSzPts val="1600"/>
              <a:buFontTx/>
              <a:buNone/>
              <a:tabLst>
                <a:tab pos="617855" algn="l"/>
                <a:tab pos="1710690" algn="l"/>
                <a:tab pos="2992120" algn="l"/>
                <a:tab pos="4179570" algn="l"/>
                <a:tab pos="4502150" algn="l"/>
                <a:tab pos="5398770" algn="l"/>
                <a:tab pos="5664200" algn="l"/>
              </a:tabLst>
              <a:defRPr/>
            </a:pPr>
            <a:r>
              <a:rPr kumimoji="0" lang="it-IT" sz="1800" b="1" i="0" u="none" strike="noStrike" kern="1200" cap="none" spc="-1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SOSTEGNO	FINANZIARIO	(suscettibile	di	modifica	a	</a:t>
            </a:r>
            <a:r>
              <a:rPr kumimoji="0" lang="it-IT" sz="1800" b="1"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seguito</a:t>
            </a:r>
            <a:r>
              <a:rPr kumimoji="0" lang="it-IT" sz="1800" b="1" i="0" u="none" strike="noStrike" kern="1200" cap="none" spc="-35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it-IT" sz="1800" b="1" i="0" u="none" strike="noStrike" kern="1200" cap="none" spc="-1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dell’approvazione</a:t>
            </a:r>
            <a:r>
              <a:rPr kumimoji="0" lang="it-IT" sz="1800" b="1" i="0" u="none" strike="noStrike" kern="1200" cap="none" spc="-1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it-IT" sz="1800" b="1" i="0" u="none" strike="noStrike" kern="1200" cap="none" spc="-1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della</a:t>
            </a:r>
            <a:r>
              <a:rPr kumimoji="0" lang="it-IT" sz="1800" b="1"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it-IT" sz="1800" b="1" i="0" u="none" strike="noStrike" kern="1200" cap="none" spc="-1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candidatura</a:t>
            </a:r>
            <a:r>
              <a:rPr kumimoji="0" lang="it-IT" sz="1800" b="1"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it-IT" sz="1800" b="1" i="0" u="none" strike="noStrike" kern="1200" cap="none" spc="-1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dell’Ateneo)</a:t>
            </a:r>
            <a:endParaRPr kumimoji="0" lang="it-IT" sz="1200" b="0" i="0" u="none" strike="noStrike" kern="1200" cap="none" spc="-15"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paesi associati al programma Erasmus+ (</a:t>
            </a:r>
            <a:r>
              <a:rPr kumimoji="0" lang="it-IT" sz="14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programme</a:t>
            </a:r>
            <a:r>
              <a:rPr kumimoji="0" lang="it-IT" sz="14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countries+ Regno Unito</a:t>
            </a:r>
            <a:r>
              <a:rPr kumimoji="0" lang="it-IT"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it-IT" sz="1400" b="1" i="0" u="none" strike="noStrike" kern="1200" cap="none" spc="-26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26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it-IT" sz="1800" b="1" dirty="0">
              <a:solidFill>
                <a:srgbClr val="FF0000"/>
              </a:solidFill>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it-IT" sz="1800" b="1" dirty="0">
                <a:solidFill>
                  <a:srgbClr val="FF0000"/>
                </a:solidFill>
                <a:effectLst/>
                <a:latin typeface="Calibri" panose="020F0502020204030204" pitchFamily="34" charset="0"/>
                <a:ea typeface="Calibri" panose="020F0502020204030204" pitchFamily="34" charset="0"/>
              </a:rPr>
              <a:t>Contributo</a:t>
            </a:r>
            <a:r>
              <a:rPr lang="it-IT" sz="1800" b="1" spc="-10" dirty="0">
                <a:solidFill>
                  <a:srgbClr val="FF0000"/>
                </a:solidFill>
                <a:effectLst/>
                <a:latin typeface="Calibri" panose="020F0502020204030204" pitchFamily="34" charset="0"/>
                <a:ea typeface="Calibri" panose="020F0502020204030204" pitchFamily="34" charset="0"/>
              </a:rPr>
              <a:t> </a:t>
            </a:r>
            <a:r>
              <a:rPr lang="it-IT" sz="1800" b="1" dirty="0">
                <a:solidFill>
                  <a:srgbClr val="FF0000"/>
                </a:solidFill>
                <a:effectLst/>
                <a:latin typeface="Calibri" panose="020F0502020204030204" pitchFamily="34" charset="0"/>
                <a:ea typeface="Calibri" panose="020F0502020204030204" pitchFamily="34" charset="0"/>
              </a:rPr>
              <a:t>Ateneo</a:t>
            </a:r>
            <a:endPar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4" name="Tabella 3">
            <a:extLst>
              <a:ext uri="{FF2B5EF4-FFF2-40B4-BE49-F238E27FC236}">
                <a16:creationId xmlns:a16="http://schemas.microsoft.com/office/drawing/2014/main" id="{ADA51B7D-5501-B3E8-16A0-F18A1242DEC7}"/>
              </a:ext>
            </a:extLst>
          </p:cNvPr>
          <p:cNvGraphicFramePr>
            <a:graphicFrameLocks noGrp="1"/>
          </p:cNvGraphicFramePr>
          <p:nvPr>
            <p:extLst>
              <p:ext uri="{D42A27DB-BD31-4B8C-83A1-F6EECF244321}">
                <p14:modId xmlns:p14="http://schemas.microsoft.com/office/powerpoint/2010/main" val="2152307465"/>
              </p:ext>
            </p:extLst>
          </p:nvPr>
        </p:nvGraphicFramePr>
        <p:xfrm>
          <a:off x="1960880" y="2367280"/>
          <a:ext cx="7904480" cy="2164080"/>
        </p:xfrm>
        <a:graphic>
          <a:graphicData uri="http://schemas.openxmlformats.org/drawingml/2006/table">
            <a:tbl>
              <a:tblPr firstRow="1" firstCol="1" lastRow="1" lastCol="1" bandRow="1" bandCol="1"/>
              <a:tblGrid>
                <a:gridCol w="3727626">
                  <a:extLst>
                    <a:ext uri="{9D8B030D-6E8A-4147-A177-3AD203B41FA5}">
                      <a16:colId xmlns:a16="http://schemas.microsoft.com/office/drawing/2014/main" val="2325407642"/>
                    </a:ext>
                  </a:extLst>
                </a:gridCol>
                <a:gridCol w="4176854">
                  <a:extLst>
                    <a:ext uri="{9D8B030D-6E8A-4147-A177-3AD203B41FA5}">
                      <a16:colId xmlns:a16="http://schemas.microsoft.com/office/drawing/2014/main" val="1356599088"/>
                    </a:ext>
                  </a:extLst>
                </a:gridCol>
              </a:tblGrid>
              <a:tr h="432319">
                <a:tc>
                  <a:txBody>
                    <a:bodyPr/>
                    <a:lstStyle/>
                    <a:p>
                      <a:pPr marL="1170940" marR="979805" algn="ctr">
                        <a:lnSpc>
                          <a:spcPts val="1340"/>
                        </a:lnSpc>
                        <a:spcAft>
                          <a:spcPts val="0"/>
                        </a:spcAft>
                      </a:pPr>
                      <a:r>
                        <a:rPr lang="it-IT" sz="1600" b="1">
                          <a:effectLst/>
                          <a:latin typeface="Calibri" panose="020F0502020204030204" pitchFamily="34" charset="0"/>
                          <a:ea typeface="Calibri" panose="020F0502020204030204" pitchFamily="34" charset="0"/>
                          <a:cs typeface="Times New Roman" panose="02020603050405020304" pitchFamily="18" charset="0"/>
                        </a:rPr>
                        <a:t>ISEE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0980" marR="31115" algn="ctr">
                        <a:lnSpc>
                          <a:spcPts val="1340"/>
                        </a:lnSpc>
                        <a:spcAft>
                          <a:spcPts val="0"/>
                        </a:spcAft>
                      </a:pPr>
                      <a:r>
                        <a:rPr lang="it-IT" sz="1600" b="1">
                          <a:effectLst/>
                          <a:latin typeface="Calibri" panose="020F0502020204030204" pitchFamily="34" charset="0"/>
                          <a:ea typeface="Calibri" panose="020F0502020204030204" pitchFamily="34" charset="0"/>
                          <a:cs typeface="Times New Roman" panose="02020603050405020304" pitchFamily="18" charset="0"/>
                        </a:rPr>
                        <a:t>IMPORTO MENSILE</a:t>
                      </a:r>
                      <a:r>
                        <a:rPr lang="it-IT" sz="1600" b="1" spc="-10">
                          <a:effectLst/>
                          <a:latin typeface="Calibri" panose="020F0502020204030204" pitchFamily="34" charset="0"/>
                          <a:ea typeface="Calibri" panose="020F0502020204030204" pitchFamily="34" charset="0"/>
                          <a:cs typeface="Times New Roman" panose="02020603050405020304" pitchFamily="18" charset="0"/>
                        </a:rPr>
                        <a:t> </a:t>
                      </a:r>
                      <a:r>
                        <a:rPr lang="it-IT" sz="1600" b="1">
                          <a:effectLst/>
                          <a:latin typeface="Calibri" panose="020F0502020204030204" pitchFamily="34" charset="0"/>
                          <a:ea typeface="Calibri" panose="020F0502020204030204" pitchFamily="34" charset="0"/>
                          <a:cs typeface="Times New Roman" panose="02020603050405020304" pitchFamily="18" charset="0"/>
                        </a:rPr>
                        <a:t>INTEGRAZIONE</a:t>
                      </a:r>
                      <a:r>
                        <a:rPr lang="it-IT" sz="1600" b="1" spc="-10">
                          <a:effectLst/>
                          <a:latin typeface="Calibri" panose="020F0502020204030204" pitchFamily="34" charset="0"/>
                          <a:ea typeface="Calibri" panose="020F0502020204030204" pitchFamily="34" charset="0"/>
                          <a:cs typeface="Times New Roman" panose="02020603050405020304" pitchFamily="18" charset="0"/>
                        </a:rPr>
                        <a:t> </a:t>
                      </a:r>
                      <a:r>
                        <a:rPr lang="it-IT" sz="1600" b="1">
                          <a:effectLst/>
                          <a:latin typeface="Calibri" panose="020F0502020204030204" pitchFamily="34" charset="0"/>
                          <a:ea typeface="Calibri" panose="020F0502020204030204" pitchFamily="34" charset="0"/>
                          <a:cs typeface="Times New Roman" panose="02020603050405020304" pitchFamily="18" charset="0"/>
                        </a:rPr>
                        <a:t>BORSA</a:t>
                      </a:r>
                      <a:r>
                        <a:rPr lang="it-IT" sz="1600" b="1" spc="-10">
                          <a:effectLst/>
                          <a:latin typeface="Calibri" panose="020F0502020204030204" pitchFamily="34" charset="0"/>
                          <a:ea typeface="Calibri" panose="020F0502020204030204" pitchFamily="34" charset="0"/>
                          <a:cs typeface="Times New Roman" panose="02020603050405020304" pitchFamily="18" charset="0"/>
                        </a:rPr>
                        <a:t> </a:t>
                      </a:r>
                      <a:r>
                        <a:rPr lang="it-IT" sz="1600" b="1">
                          <a:effectLst/>
                          <a:latin typeface="Calibri" panose="020F0502020204030204" pitchFamily="34" charset="0"/>
                          <a:ea typeface="Calibri" panose="020F0502020204030204" pitchFamily="34" charset="0"/>
                          <a:cs typeface="Times New Roman" panose="02020603050405020304" pitchFamily="18" charset="0"/>
                        </a:rPr>
                        <a:t>Erasmus+</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833147"/>
                  </a:ext>
                </a:extLst>
              </a:tr>
              <a:tr h="432319">
                <a:tc>
                  <a:txBody>
                    <a:bodyPr/>
                    <a:lstStyle/>
                    <a:p>
                      <a:pPr marL="1169670" marR="980440" algn="ctr">
                        <a:lnSpc>
                          <a:spcPts val="1340"/>
                        </a:lnSpc>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&lt;</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24.000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0980" marR="31115" algn="ctr">
                        <a:lnSpc>
                          <a:spcPts val="1340"/>
                        </a:lnSpc>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300</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(€10/day)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136369"/>
                  </a:ext>
                </a:extLst>
              </a:tr>
              <a:tr h="432319">
                <a:tc>
                  <a:txBody>
                    <a:bodyPr/>
                    <a:lstStyle/>
                    <a:p>
                      <a:pPr marL="935355">
                        <a:lnSpc>
                          <a:spcPts val="1340"/>
                        </a:lnSpc>
                      </a:pPr>
                      <a:r>
                        <a:rPr lang="it-IT" sz="1600">
                          <a:effectLst/>
                          <a:latin typeface="Calibri" panose="020F0502020204030204" pitchFamily="34" charset="0"/>
                          <a:ea typeface="Calibri" panose="020F0502020204030204" pitchFamily="34" charset="0"/>
                          <a:cs typeface="Times New Roman" panose="02020603050405020304" pitchFamily="18" charset="0"/>
                        </a:rPr>
                        <a:t>24.001</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&lt;</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ISEE</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&lt;</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40.000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0980" marR="30480" algn="ctr">
                        <a:lnSpc>
                          <a:spcPts val="1340"/>
                        </a:lnSpc>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€ 240</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(€8/day)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11477"/>
                  </a:ext>
                </a:extLst>
              </a:tr>
              <a:tr h="432319">
                <a:tc>
                  <a:txBody>
                    <a:bodyPr/>
                    <a:lstStyle/>
                    <a:p>
                      <a:pPr marL="935355">
                        <a:lnSpc>
                          <a:spcPts val="1340"/>
                        </a:lnSpc>
                      </a:pPr>
                      <a:r>
                        <a:rPr lang="it-IT" sz="1600">
                          <a:effectLst/>
                          <a:latin typeface="Calibri" panose="020F0502020204030204" pitchFamily="34" charset="0"/>
                          <a:ea typeface="Calibri" panose="020F0502020204030204" pitchFamily="34" charset="0"/>
                          <a:cs typeface="Times New Roman" panose="02020603050405020304" pitchFamily="18" charset="0"/>
                        </a:rPr>
                        <a:t>40.001</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&lt;</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ISEE</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&lt;</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65.000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0980" marR="30480" algn="ctr">
                        <a:lnSpc>
                          <a:spcPts val="1340"/>
                        </a:lnSpc>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€ 150</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(€5/day)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89564"/>
                  </a:ext>
                </a:extLst>
              </a:tr>
              <a:tr h="434804">
                <a:tc>
                  <a:txBody>
                    <a:bodyPr/>
                    <a:lstStyle/>
                    <a:p>
                      <a:pPr marL="1170940" marR="980440" algn="ctr">
                        <a:spcBef>
                          <a:spcPts val="5"/>
                        </a:spcBef>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OLTRE 65.000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1770" marR="31115" algn="ctr">
                        <a:spcBef>
                          <a:spcPts val="570"/>
                        </a:spcBef>
                        <a:spcAft>
                          <a:spcPts val="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€ 90</a:t>
                      </a:r>
                      <a:r>
                        <a:rPr lang="it-IT" sz="1600" spc="-5"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(€3/day)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759726"/>
                  </a:ext>
                </a:extLst>
              </a:tr>
            </a:tbl>
          </a:graphicData>
        </a:graphic>
      </p:graphicFrame>
      <p:sp>
        <p:nvSpPr>
          <p:cNvPr id="6" name="Parentesi graffa aperta 5">
            <a:extLst>
              <a:ext uri="{FF2B5EF4-FFF2-40B4-BE49-F238E27FC236}">
                <a16:creationId xmlns:a16="http://schemas.microsoft.com/office/drawing/2014/main" id="{2FE8AF86-904D-4FCF-18C7-327C43789E4C}"/>
              </a:ext>
            </a:extLst>
          </p:cNvPr>
          <p:cNvSpPr/>
          <p:nvPr/>
        </p:nvSpPr>
        <p:spPr>
          <a:xfrm>
            <a:off x="1086876" y="2770405"/>
            <a:ext cx="607087" cy="176095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a:extLst>
              <a:ext uri="{FF2B5EF4-FFF2-40B4-BE49-F238E27FC236}">
                <a16:creationId xmlns:a16="http://schemas.microsoft.com/office/drawing/2014/main" id="{8674BE1F-5110-D11C-FDF7-252813185984}"/>
              </a:ext>
            </a:extLst>
          </p:cNvPr>
          <p:cNvSpPr txBox="1"/>
          <p:nvPr/>
        </p:nvSpPr>
        <p:spPr>
          <a:xfrm>
            <a:off x="586182" y="3466216"/>
            <a:ext cx="367236" cy="369332"/>
          </a:xfrm>
          <a:prstGeom prst="rect">
            <a:avLst/>
          </a:prstGeom>
          <a:noFill/>
        </p:spPr>
        <p:txBody>
          <a:bodyPr wrap="square" rtlCol="0">
            <a:spAutoFit/>
          </a:bodyPr>
          <a:lstStyle/>
          <a:p>
            <a:pPr algn="ctr"/>
            <a:r>
              <a:rPr lang="it-IT" b="1" dirty="0">
                <a:solidFill>
                  <a:srgbClr val="FF0000"/>
                </a:solidFill>
              </a:rPr>
              <a:t>4</a:t>
            </a:r>
          </a:p>
        </p:txBody>
      </p:sp>
    </p:spTree>
    <p:extLst>
      <p:ext uri="{BB962C8B-B14F-4D97-AF65-F5344CB8AC3E}">
        <p14:creationId xmlns:p14="http://schemas.microsoft.com/office/powerpoint/2010/main" val="3176250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81EA82D-76D2-4758-B3A8-411C059A4E25}"/>
              </a:ext>
            </a:extLst>
          </p:cNvPr>
          <p:cNvSpPr txBox="1"/>
          <p:nvPr/>
        </p:nvSpPr>
        <p:spPr>
          <a:xfrm>
            <a:off x="634999" y="941665"/>
            <a:ext cx="10921999" cy="4985980"/>
          </a:xfrm>
          <a:prstGeom prst="rect">
            <a:avLst/>
          </a:prstGeom>
          <a:noFill/>
        </p:spPr>
        <p:txBody>
          <a:bodyPr wrap="square">
            <a:spAutoFit/>
          </a:bodyPr>
          <a:lstStyle/>
          <a:p>
            <a:r>
              <a:rPr lang="it-IT" sz="2000" dirty="0"/>
              <a:t>Paesi NON associati al programma mobilità internazionale – </a:t>
            </a:r>
            <a:r>
              <a:rPr lang="it-IT" sz="2000" b="1" dirty="0">
                <a:solidFill>
                  <a:srgbClr val="FF0000"/>
                </a:solidFill>
              </a:rPr>
              <a:t>paesi extra UE</a:t>
            </a:r>
            <a:r>
              <a:rPr lang="it-IT" sz="2000" dirty="0">
                <a:solidFill>
                  <a:srgbClr val="FF0000"/>
                </a:solidFill>
              </a:rPr>
              <a:t>:</a:t>
            </a:r>
          </a:p>
          <a:p>
            <a:endParaRPr lang="it-IT" sz="2000" dirty="0">
              <a:solidFill>
                <a:srgbClr val="FF0000"/>
              </a:solidFill>
            </a:endParaRPr>
          </a:p>
          <a:p>
            <a:pPr marL="342900" indent="-342900">
              <a:buFont typeface="Wingdings" panose="05000000000000000000" pitchFamily="2" charset="2"/>
              <a:buChar char="ü"/>
            </a:pPr>
            <a:r>
              <a:rPr lang="it-IT" sz="2000" b="1" dirty="0"/>
              <a:t>contributo dell'Unione Europea</a:t>
            </a:r>
            <a:r>
              <a:rPr lang="it-IT" sz="2000" dirty="0"/>
              <a:t>: si tratta di un importo mensile modulato in base ai giorni di effettiva permanenza all'estero; </a:t>
            </a:r>
          </a:p>
          <a:p>
            <a:pPr marL="342900" indent="-342900">
              <a:buFont typeface="Wingdings" panose="05000000000000000000" pitchFamily="2" charset="2"/>
              <a:buChar char="ü"/>
            </a:pPr>
            <a:endParaRPr lang="it-IT" sz="2000" dirty="0"/>
          </a:p>
          <a:p>
            <a:pPr marL="342900" indent="-342900">
              <a:buFont typeface="Wingdings" panose="05000000000000000000" pitchFamily="2" charset="2"/>
              <a:buChar char="ü"/>
            </a:pPr>
            <a:r>
              <a:rPr lang="it-IT" sz="2000" b="1" dirty="0"/>
              <a:t>contributo forfetario per il viaggio</a:t>
            </a:r>
            <a:r>
              <a:rPr lang="it-IT" sz="2000" dirty="0"/>
              <a:t>: si tratta di un importo modulato in base alla distanza chilometrica. </a:t>
            </a:r>
          </a:p>
          <a:p>
            <a:pPr marL="342900" indent="-342900">
              <a:buFont typeface="Wingdings" panose="05000000000000000000" pitchFamily="2" charset="2"/>
              <a:buChar char="ü"/>
            </a:pPr>
            <a:endParaRPr lang="it-IT" sz="2000" dirty="0"/>
          </a:p>
          <a:p>
            <a:endParaRPr lang="it-IT" sz="2000" dirty="0"/>
          </a:p>
          <a:p>
            <a:r>
              <a:rPr lang="it-IT" sz="2000" b="1" dirty="0">
                <a:solidFill>
                  <a:srgbClr val="FF0000"/>
                </a:solidFill>
              </a:rPr>
              <a:t>Sono fatte salve eventuali ulteriori indicazioni che dovessero pervenire nel mentre da parte del MUR e/o dell’Agenzia Nazionale </a:t>
            </a:r>
            <a:r>
              <a:rPr lang="it-IT" sz="2000" b="1" dirty="0" err="1">
                <a:solidFill>
                  <a:srgbClr val="FF0000"/>
                </a:solidFill>
              </a:rPr>
              <a:t>ErasmusPlus</a:t>
            </a:r>
            <a:r>
              <a:rPr lang="it-IT" sz="2000" b="1" dirty="0">
                <a:solidFill>
                  <a:srgbClr val="FF0000"/>
                </a:solidFill>
              </a:rPr>
              <a:t>; </a:t>
            </a:r>
          </a:p>
          <a:p>
            <a:endParaRPr lang="it-IT" sz="2000" dirty="0">
              <a:solidFill>
                <a:srgbClr val="C00000"/>
              </a:solidFill>
            </a:endParaRPr>
          </a:p>
          <a:p>
            <a:endParaRPr lang="it-IT" sz="2000" dirty="0">
              <a:solidFill>
                <a:srgbClr val="C00000"/>
              </a:solidFill>
            </a:endParaRPr>
          </a:p>
          <a:p>
            <a:r>
              <a:rPr lang="it-IT" sz="2000" dirty="0">
                <a:solidFill>
                  <a:srgbClr val="0070C0"/>
                </a:solidFill>
              </a:rPr>
              <a:t>Si consiglia di controllare costantemente il sito unina.it/Erasmus+ per dettagliate indicazioni in aggiornamento</a:t>
            </a:r>
          </a:p>
          <a:p>
            <a:endParaRPr lang="it-IT" dirty="0"/>
          </a:p>
        </p:txBody>
      </p:sp>
      <p:sp>
        <p:nvSpPr>
          <p:cNvPr id="2" name="CasellaDiTesto 1">
            <a:extLst>
              <a:ext uri="{FF2B5EF4-FFF2-40B4-BE49-F238E27FC236}">
                <a16:creationId xmlns:a16="http://schemas.microsoft.com/office/drawing/2014/main" id="{BCA83BD8-3ABD-F533-1120-371FDC270D20}"/>
              </a:ext>
            </a:extLst>
          </p:cNvPr>
          <p:cNvSpPr txBox="1"/>
          <p:nvPr/>
        </p:nvSpPr>
        <p:spPr>
          <a:xfrm>
            <a:off x="73891" y="166255"/>
            <a:ext cx="12191999" cy="492443"/>
          </a:xfrm>
          <a:prstGeom prst="rect">
            <a:avLst/>
          </a:prstGeom>
          <a:noFill/>
        </p:spPr>
        <p:txBody>
          <a:bodyPr wrap="square" rtlCol="0">
            <a:spAutoFit/>
          </a:bodyPr>
          <a:lstStyle>
            <a:defPPr>
              <a:defRPr lang="en-US"/>
            </a:defPPr>
            <a:lvl1pPr>
              <a:defRPr sz="2000" b="1" i="1">
                <a:solidFill>
                  <a:srgbClr val="C00000"/>
                </a:solidFill>
              </a:defRPr>
            </a:lvl1pPr>
          </a:lstStyle>
          <a:p>
            <a:pPr algn="ctr"/>
            <a:r>
              <a:rPr lang="it-IT" sz="2600" dirty="0">
                <a:solidFill>
                  <a:srgbClr val="FF0000"/>
                </a:solidFill>
                <a:latin typeface="+mj-lt"/>
              </a:rPr>
              <a:t>Sostegno finanziario A.A. 2023-2024</a:t>
            </a:r>
          </a:p>
        </p:txBody>
      </p:sp>
    </p:spTree>
    <p:extLst>
      <p:ext uri="{BB962C8B-B14F-4D97-AF65-F5344CB8AC3E}">
        <p14:creationId xmlns:p14="http://schemas.microsoft.com/office/powerpoint/2010/main" val="3483884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CA83BD8-3ABD-F533-1120-371FDC270D20}"/>
              </a:ext>
            </a:extLst>
          </p:cNvPr>
          <p:cNvSpPr txBox="1"/>
          <p:nvPr/>
        </p:nvSpPr>
        <p:spPr>
          <a:xfrm>
            <a:off x="0" y="0"/>
            <a:ext cx="12191999" cy="492443"/>
          </a:xfrm>
          <a:prstGeom prst="rect">
            <a:avLst/>
          </a:prstGeom>
          <a:noFill/>
        </p:spPr>
        <p:txBody>
          <a:bodyPr wrap="square" rtlCol="0">
            <a:spAutoFit/>
          </a:bodyPr>
          <a:lstStyle>
            <a:defPPr>
              <a:defRPr lang="en-US"/>
            </a:defPPr>
            <a:lvl1pPr>
              <a:defRPr sz="2000" b="1" i="1">
                <a:solidFill>
                  <a:srgbClr val="C0000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Light" panose="020F0302020204030204"/>
                <a:ea typeface="+mn-ea"/>
                <a:cs typeface="+mn-cs"/>
              </a:rPr>
              <a:t>Sostegno finanziario A.A. 2023-2024</a:t>
            </a:r>
          </a:p>
        </p:txBody>
      </p:sp>
      <p:sp>
        <p:nvSpPr>
          <p:cNvPr id="5" name="CasellaDiTesto 4">
            <a:extLst>
              <a:ext uri="{FF2B5EF4-FFF2-40B4-BE49-F238E27FC236}">
                <a16:creationId xmlns:a16="http://schemas.microsoft.com/office/drawing/2014/main" id="{592BDE0B-8CDD-D013-C8F7-E3B002D6B290}"/>
              </a:ext>
            </a:extLst>
          </p:cNvPr>
          <p:cNvSpPr txBox="1"/>
          <p:nvPr/>
        </p:nvSpPr>
        <p:spPr>
          <a:xfrm>
            <a:off x="1119989" y="558800"/>
            <a:ext cx="9952020" cy="1692771"/>
          </a:xfrm>
          <a:prstGeom prst="rect">
            <a:avLst/>
          </a:prstGeom>
          <a:noFill/>
        </p:spPr>
        <p:txBody>
          <a:bodyPr wrap="none" rtlCol="0">
            <a:spAutoFit/>
          </a:bodyPr>
          <a:lstStyle/>
          <a:p>
            <a:pPr marR="234950" lvl="0" algn="just">
              <a:buSzPts val="1600"/>
              <a:tabLst>
                <a:tab pos="617855" algn="l"/>
              </a:tabLst>
            </a:pPr>
            <a:r>
              <a:rPr lang="it-IT" sz="1800" b="1" spc="-15" dirty="0">
                <a:effectLst/>
                <a:latin typeface="Calibri" panose="020F0502020204030204" pitchFamily="34" charset="0"/>
                <a:ea typeface="Calibri" panose="020F0502020204030204" pitchFamily="34" charset="0"/>
              </a:rPr>
              <a:t>SOSTEGNO FINANZIARIO PAESI NON ASSOCIATI AL PROGRAMMA</a:t>
            </a:r>
            <a:r>
              <a:rPr lang="it-IT" sz="1800" b="1" spc="5"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MOBILITÀ</a:t>
            </a:r>
            <a:r>
              <a:rPr lang="it-IT" sz="1800" b="1" spc="5"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INTERNAZIONALE</a:t>
            </a:r>
            <a:r>
              <a:rPr lang="it-IT" sz="1800" b="1" spc="5"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a:t>
            </a:r>
            <a:r>
              <a:rPr lang="it-IT" sz="1800" b="1" spc="5" dirty="0">
                <a:effectLst/>
                <a:latin typeface="Calibri" panose="020F0502020204030204" pitchFamily="34" charset="0"/>
                <a:ea typeface="Calibri" panose="020F0502020204030204" pitchFamily="34" charset="0"/>
              </a:rPr>
              <a:t> </a:t>
            </a:r>
          </a:p>
          <a:p>
            <a:pPr marR="234950" lvl="0" algn="just">
              <a:buSzPts val="1600"/>
              <a:tabLst>
                <a:tab pos="617855" algn="l"/>
              </a:tabLst>
            </a:pPr>
            <a:r>
              <a:rPr lang="it-IT" sz="1800" b="1" spc="-15" dirty="0">
                <a:effectLst/>
                <a:latin typeface="Calibri" panose="020F0502020204030204" pitchFamily="34" charset="0"/>
                <a:ea typeface="Calibri" panose="020F0502020204030204" pitchFamily="34" charset="0"/>
              </a:rPr>
              <a:t>PAESI</a:t>
            </a:r>
            <a:r>
              <a:rPr lang="it-IT" sz="1800" b="1" spc="5"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EXTRA</a:t>
            </a:r>
            <a:r>
              <a:rPr lang="it-IT" sz="1800" b="1" spc="5"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UE</a:t>
            </a:r>
            <a:r>
              <a:rPr lang="it-IT" sz="1800" b="1" spc="5"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(suscettibile</a:t>
            </a:r>
            <a:r>
              <a:rPr lang="it-IT" sz="1800" b="1" spc="5"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di</a:t>
            </a:r>
            <a:r>
              <a:rPr lang="it-IT" sz="1800" b="1" spc="5"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modifica</a:t>
            </a:r>
            <a:r>
              <a:rPr lang="it-IT" sz="1800" b="1" spc="-70"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a</a:t>
            </a:r>
            <a:r>
              <a:rPr lang="it-IT" sz="1800" b="1" spc="-80"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seguito</a:t>
            </a:r>
            <a:r>
              <a:rPr lang="it-IT" sz="1800" b="1" spc="-55"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dell’approvazione</a:t>
            </a:r>
            <a:r>
              <a:rPr lang="it-IT" sz="1800" b="1" spc="-65"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della</a:t>
            </a:r>
            <a:r>
              <a:rPr lang="it-IT" sz="1800" b="1" spc="-65"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candidatura</a:t>
            </a:r>
            <a:r>
              <a:rPr lang="it-IT" sz="1800" b="1" spc="-70" dirty="0">
                <a:effectLst/>
                <a:latin typeface="Calibri" panose="020F0502020204030204" pitchFamily="34" charset="0"/>
                <a:ea typeface="Calibri" panose="020F0502020204030204" pitchFamily="34" charset="0"/>
              </a:rPr>
              <a:t> </a:t>
            </a:r>
            <a:r>
              <a:rPr lang="it-IT" sz="1800" b="1" spc="-15" dirty="0">
                <a:effectLst/>
                <a:latin typeface="Calibri" panose="020F0502020204030204" pitchFamily="34" charset="0"/>
                <a:ea typeface="Calibri" panose="020F0502020204030204" pitchFamily="34" charset="0"/>
              </a:rPr>
              <a:t>dell’Ateneo)</a:t>
            </a:r>
            <a:endParaRPr lang="it-IT" sz="1200" spc="-15"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26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it-IT" b="1" dirty="0">
              <a:solidFill>
                <a:srgbClr val="FF0000"/>
              </a:solidFill>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it-IT" sz="1800" b="1" dirty="0">
                <a:solidFill>
                  <a:srgbClr val="FF0000"/>
                </a:solidFill>
                <a:effectLst/>
                <a:latin typeface="Calibri" panose="020F0502020204030204" pitchFamily="34" charset="0"/>
                <a:ea typeface="Calibri" panose="020F0502020204030204" pitchFamily="34" charset="0"/>
              </a:rPr>
              <a:t>Borse</a:t>
            </a:r>
            <a:r>
              <a:rPr lang="it-IT" sz="1800" b="1" spc="5" dirty="0">
                <a:solidFill>
                  <a:srgbClr val="FF0000"/>
                </a:solidFill>
                <a:effectLst/>
                <a:latin typeface="Calibri" panose="020F0502020204030204" pitchFamily="34" charset="0"/>
                <a:ea typeface="Calibri" panose="020F0502020204030204" pitchFamily="34" charset="0"/>
              </a:rPr>
              <a:t> </a:t>
            </a:r>
            <a:r>
              <a:rPr lang="it-IT" sz="1800" b="1" dirty="0">
                <a:solidFill>
                  <a:srgbClr val="FF0000"/>
                </a:solidFill>
                <a:effectLst/>
                <a:latin typeface="Calibri" panose="020F0502020204030204" pitchFamily="34" charset="0"/>
                <a:ea typeface="Calibri" panose="020F0502020204030204" pitchFamily="34" charset="0"/>
              </a:rPr>
              <a:t>UE</a:t>
            </a:r>
            <a:endPar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id="{98AFDE23-60B2-8CC6-96D2-7A08E752F017}"/>
              </a:ext>
            </a:extLst>
          </p:cNvPr>
          <p:cNvSpPr txBox="1"/>
          <p:nvPr/>
        </p:nvSpPr>
        <p:spPr>
          <a:xfrm>
            <a:off x="1119989" y="3429000"/>
            <a:ext cx="2912977" cy="369332"/>
          </a:xfrm>
          <a:prstGeom prst="rect">
            <a:avLst/>
          </a:prstGeom>
          <a:noFill/>
        </p:spPr>
        <p:txBody>
          <a:bodyPr wrap="none" rtlCol="0">
            <a:spAutoFit/>
          </a:bodyPr>
          <a:lstStyle/>
          <a:p>
            <a:r>
              <a:rPr lang="it-IT" sz="1800" b="1" dirty="0">
                <a:solidFill>
                  <a:srgbClr val="FF0000"/>
                </a:solidFill>
                <a:effectLst/>
                <a:latin typeface="Calibri" panose="020F0502020204030204" pitchFamily="34" charset="0"/>
                <a:ea typeface="Calibri" panose="020F0502020204030204" pitchFamily="34" charset="0"/>
              </a:rPr>
              <a:t>Contributo</a:t>
            </a:r>
            <a:r>
              <a:rPr lang="it-IT" sz="1800" b="1" spc="-5" dirty="0">
                <a:solidFill>
                  <a:srgbClr val="FF0000"/>
                </a:solidFill>
                <a:effectLst/>
                <a:latin typeface="Calibri" panose="020F0502020204030204" pitchFamily="34" charset="0"/>
                <a:ea typeface="Calibri" panose="020F0502020204030204" pitchFamily="34" charset="0"/>
              </a:rPr>
              <a:t> </a:t>
            </a:r>
            <a:r>
              <a:rPr lang="it-IT" sz="1800" b="1" dirty="0">
                <a:solidFill>
                  <a:srgbClr val="FF0000"/>
                </a:solidFill>
                <a:effectLst/>
                <a:latin typeface="Calibri" panose="020F0502020204030204" pitchFamily="34" charset="0"/>
                <a:ea typeface="Calibri" panose="020F0502020204030204" pitchFamily="34" charset="0"/>
              </a:rPr>
              <a:t>forfetario viaggio</a:t>
            </a:r>
            <a:endParaRPr lang="it-IT" dirty="0">
              <a:solidFill>
                <a:srgbClr val="FF0000"/>
              </a:solidFill>
            </a:endParaRPr>
          </a:p>
        </p:txBody>
      </p:sp>
      <p:graphicFrame>
        <p:nvGraphicFramePr>
          <p:cNvPr id="3" name="Tabella 2">
            <a:extLst>
              <a:ext uri="{FF2B5EF4-FFF2-40B4-BE49-F238E27FC236}">
                <a16:creationId xmlns:a16="http://schemas.microsoft.com/office/drawing/2014/main" id="{C7A991B1-6538-B1C5-0E5E-35A5A1C5E719}"/>
              </a:ext>
            </a:extLst>
          </p:cNvPr>
          <p:cNvGraphicFramePr>
            <a:graphicFrameLocks noGrp="1"/>
          </p:cNvGraphicFramePr>
          <p:nvPr>
            <p:extLst>
              <p:ext uri="{D42A27DB-BD31-4B8C-83A1-F6EECF244321}">
                <p14:modId xmlns:p14="http://schemas.microsoft.com/office/powerpoint/2010/main" val="2287559273"/>
              </p:ext>
            </p:extLst>
          </p:nvPr>
        </p:nvGraphicFramePr>
        <p:xfrm>
          <a:off x="2457450" y="2115820"/>
          <a:ext cx="6220460" cy="927989"/>
        </p:xfrm>
        <a:graphic>
          <a:graphicData uri="http://schemas.openxmlformats.org/drawingml/2006/table">
            <a:tbl>
              <a:tblPr firstRow="1" firstCol="1" lastRow="1" lastCol="1" bandRow="1" bandCol="1"/>
              <a:tblGrid>
                <a:gridCol w="1522730">
                  <a:extLst>
                    <a:ext uri="{9D8B030D-6E8A-4147-A177-3AD203B41FA5}">
                      <a16:colId xmlns:a16="http://schemas.microsoft.com/office/drawing/2014/main" val="328682917"/>
                    </a:ext>
                  </a:extLst>
                </a:gridCol>
                <a:gridCol w="3618230">
                  <a:extLst>
                    <a:ext uri="{9D8B030D-6E8A-4147-A177-3AD203B41FA5}">
                      <a16:colId xmlns:a16="http://schemas.microsoft.com/office/drawing/2014/main" val="2977244116"/>
                    </a:ext>
                  </a:extLst>
                </a:gridCol>
                <a:gridCol w="1079500">
                  <a:extLst>
                    <a:ext uri="{9D8B030D-6E8A-4147-A177-3AD203B41FA5}">
                      <a16:colId xmlns:a16="http://schemas.microsoft.com/office/drawing/2014/main" val="2906018951"/>
                    </a:ext>
                  </a:extLst>
                </a:gridCol>
              </a:tblGrid>
              <a:tr h="635000">
                <a:tc>
                  <a:txBody>
                    <a:bodyPr/>
                    <a:lstStyle/>
                    <a:p>
                      <a:pPr marL="133985" marR="123190" indent="-1905" algn="ctr">
                        <a:spcBef>
                          <a:spcPts val="5"/>
                        </a:spcBef>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TUTTI</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I PAESI NON</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INSERITI</a:t>
                      </a:r>
                      <a:r>
                        <a:rPr lang="it-IT" sz="1600" spc="-3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NELLA</a:t>
                      </a:r>
                      <a:r>
                        <a:rPr lang="it-IT" sz="1600" spc="-4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TAB.</a:t>
                      </a:r>
                    </a:p>
                    <a:p>
                      <a:pPr marL="45720" marR="37465" algn="ctr">
                        <a:lnSpc>
                          <a:spcPts val="1465"/>
                        </a:lnSpc>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5"/>
                        </a:spcBef>
                      </a:pPr>
                      <a:r>
                        <a:rPr lang="it-IT" sz="1600" b="1">
                          <a:effectLst/>
                          <a:latin typeface="Calibri" panose="020F0502020204030204" pitchFamily="34"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marL="395605"/>
                      <a:r>
                        <a:rPr lang="it-IT" sz="1600">
                          <a:effectLst/>
                          <a:latin typeface="Calibri" panose="020F0502020204030204" pitchFamily="34" charset="0"/>
                          <a:ea typeface="Calibri" panose="020F0502020204030204" pitchFamily="34" charset="0"/>
                          <a:cs typeface="Times New Roman" panose="02020603050405020304" pitchFamily="18" charset="0"/>
                        </a:rPr>
                        <a:t>REGIONI 1-12</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(GUIDA</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AL</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PROGRAMMA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5"/>
                        </a:spcBef>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70510"/>
                      <a:r>
                        <a:rPr lang="it-IT" sz="1600" b="1" dirty="0">
                          <a:effectLst/>
                          <a:latin typeface="Calibri" panose="020F0502020204030204" pitchFamily="34" charset="0"/>
                          <a:ea typeface="Calibri" panose="020F0502020204030204" pitchFamily="34" charset="0"/>
                          <a:cs typeface="Times New Roman" panose="02020603050405020304" pitchFamily="18" charset="0"/>
                        </a:rPr>
                        <a:t>€ 700,00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118615"/>
                  </a:ext>
                </a:extLst>
              </a:tr>
            </a:tbl>
          </a:graphicData>
        </a:graphic>
      </p:graphicFrame>
      <p:graphicFrame>
        <p:nvGraphicFramePr>
          <p:cNvPr id="4" name="Tabella 3">
            <a:extLst>
              <a:ext uri="{FF2B5EF4-FFF2-40B4-BE49-F238E27FC236}">
                <a16:creationId xmlns:a16="http://schemas.microsoft.com/office/drawing/2014/main" id="{53C95ED2-1A98-74AF-F525-98EB45AC2C38}"/>
              </a:ext>
            </a:extLst>
          </p:cNvPr>
          <p:cNvGraphicFramePr>
            <a:graphicFrameLocks noGrp="1"/>
          </p:cNvGraphicFramePr>
          <p:nvPr>
            <p:extLst>
              <p:ext uri="{D42A27DB-BD31-4B8C-83A1-F6EECF244321}">
                <p14:modId xmlns:p14="http://schemas.microsoft.com/office/powerpoint/2010/main" val="1010416580"/>
              </p:ext>
            </p:extLst>
          </p:nvPr>
        </p:nvGraphicFramePr>
        <p:xfrm>
          <a:off x="2457450" y="3949700"/>
          <a:ext cx="7989570" cy="2664459"/>
        </p:xfrm>
        <a:graphic>
          <a:graphicData uri="http://schemas.openxmlformats.org/drawingml/2006/table">
            <a:tbl>
              <a:tblPr firstRow="1" firstCol="1" lastRow="1" lastCol="1" bandRow="1" bandCol="1"/>
              <a:tblGrid>
                <a:gridCol w="1966588">
                  <a:extLst>
                    <a:ext uri="{9D8B030D-6E8A-4147-A177-3AD203B41FA5}">
                      <a16:colId xmlns:a16="http://schemas.microsoft.com/office/drawing/2014/main" val="2685217954"/>
                    </a:ext>
                  </a:extLst>
                </a:gridCol>
                <a:gridCol w="2544324">
                  <a:extLst>
                    <a:ext uri="{9D8B030D-6E8A-4147-A177-3AD203B41FA5}">
                      <a16:colId xmlns:a16="http://schemas.microsoft.com/office/drawing/2014/main" val="3614936067"/>
                    </a:ext>
                  </a:extLst>
                </a:gridCol>
                <a:gridCol w="3478658">
                  <a:extLst>
                    <a:ext uri="{9D8B030D-6E8A-4147-A177-3AD203B41FA5}">
                      <a16:colId xmlns:a16="http://schemas.microsoft.com/office/drawing/2014/main" val="2289897135"/>
                    </a:ext>
                  </a:extLst>
                </a:gridCol>
              </a:tblGrid>
              <a:tr h="528041">
                <a:tc>
                  <a:txBody>
                    <a:bodyPr/>
                    <a:lstStyle/>
                    <a:p>
                      <a:pPr marL="272415">
                        <a:spcBef>
                          <a:spcPts val="715"/>
                        </a:spcBef>
                        <a:spcAft>
                          <a:spcPts val="0"/>
                        </a:spcAft>
                      </a:pP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Distanze</a:t>
                      </a:r>
                      <a:r>
                        <a:rPr lang="it-IT" sz="1600" b="1" spc="-1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t>
                      </a:r>
                      <a:r>
                        <a:rPr lang="it-IT" sz="1600" b="1" spc="-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viaggio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407670">
                        <a:spcBef>
                          <a:spcPts val="715"/>
                        </a:spcBef>
                        <a:spcAft>
                          <a:spcPts val="0"/>
                        </a:spcAft>
                      </a:pP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CONTRIBUTO</a:t>
                      </a:r>
                      <a:r>
                        <a:rPr lang="it-IT" sz="1600" b="1" spc="-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VIAGGIO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549275">
                        <a:spcBef>
                          <a:spcPts val="715"/>
                        </a:spcBef>
                        <a:spcAft>
                          <a:spcPts val="0"/>
                        </a:spcAft>
                      </a:pPr>
                      <a:r>
                        <a:rPr lang="it-IT"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CONTRIBUTO VIAGGIO</a:t>
                      </a:r>
                      <a:r>
                        <a:rPr lang="it-IT" sz="1600" b="1" spc="-1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GREEN</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2747754373"/>
                  </a:ext>
                </a:extLst>
              </a:tr>
              <a:tr h="366669">
                <a:tc>
                  <a:txBody>
                    <a:bodyPr/>
                    <a:lstStyle/>
                    <a:p>
                      <a:pPr marL="51435">
                        <a:lnSpc>
                          <a:spcPts val="1320"/>
                        </a:lnSpc>
                        <a:spcBef>
                          <a:spcPts val="5"/>
                        </a:spcBef>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10 –</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99</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km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0095" marR="704850" algn="ctr">
                        <a:lnSpc>
                          <a:spcPts val="1280"/>
                        </a:lnSpc>
                        <a:spcBef>
                          <a:spcPts val="40"/>
                        </a:spcBef>
                        <a:spcAft>
                          <a:spcPts val="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23 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600">
                          <a:effectLst/>
                          <a:latin typeface="Times New Roman" panose="02020603050405020304" pitchFamily="18" charset="0"/>
                          <a:ea typeface="Calibri" panose="020F0502020204030204" pitchFamily="34" charset="0"/>
                          <a:cs typeface="Calibri" panose="020F0502020204030204" pitchFamily="34"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272475707"/>
                  </a:ext>
                </a:extLst>
              </a:tr>
              <a:tr h="257814">
                <a:tc>
                  <a:txBody>
                    <a:bodyPr/>
                    <a:lstStyle/>
                    <a:p>
                      <a:pPr marL="51435">
                        <a:lnSpc>
                          <a:spcPts val="1245"/>
                        </a:lnSpc>
                        <a:spcBef>
                          <a:spcPts val="5"/>
                        </a:spcBef>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100</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499 km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0730" marR="704850" algn="ctr">
                        <a:lnSpc>
                          <a:spcPts val="1245"/>
                        </a:lnSpc>
                        <a:spcBef>
                          <a:spcPts val="5"/>
                        </a:spcBef>
                        <a:spcAft>
                          <a:spcPts val="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180</a:t>
                      </a:r>
                      <a:r>
                        <a:rPr lang="it-IT" sz="1600" spc="5"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26490" marR="1066800" algn="ctr">
                        <a:lnSpc>
                          <a:spcPts val="1245"/>
                        </a:lnSpc>
                        <a:spcBef>
                          <a:spcPts val="5"/>
                        </a:spcBef>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210</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650496"/>
                  </a:ext>
                </a:extLst>
              </a:tr>
              <a:tr h="255904">
                <a:tc>
                  <a:txBody>
                    <a:bodyPr/>
                    <a:lstStyle/>
                    <a:p>
                      <a:pPr marL="51435">
                        <a:lnSpc>
                          <a:spcPts val="1240"/>
                        </a:lnSpc>
                      </a:pPr>
                      <a:r>
                        <a:rPr lang="it-IT" sz="1600">
                          <a:effectLst/>
                          <a:latin typeface="Calibri" panose="020F0502020204030204" pitchFamily="34" charset="0"/>
                          <a:ea typeface="Calibri" panose="020F0502020204030204" pitchFamily="34" charset="0"/>
                          <a:cs typeface="Times New Roman" panose="02020603050405020304" pitchFamily="18" charset="0"/>
                        </a:rPr>
                        <a:t>500</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1.999 km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0730" marR="704850" algn="ctr">
                        <a:lnSpc>
                          <a:spcPts val="1240"/>
                        </a:lnSpc>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275</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26490" marR="1066800" algn="ctr">
                        <a:lnSpc>
                          <a:spcPts val="1240"/>
                        </a:lnSpc>
                        <a:spcAft>
                          <a:spcPts val="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320</a:t>
                      </a:r>
                      <a:r>
                        <a:rPr lang="it-IT" sz="1600" spc="5"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560693"/>
                  </a:ext>
                </a:extLst>
              </a:tr>
              <a:tr h="255904">
                <a:tc>
                  <a:txBody>
                    <a:bodyPr/>
                    <a:lstStyle/>
                    <a:p>
                      <a:pPr marL="51435">
                        <a:lnSpc>
                          <a:spcPts val="1240"/>
                        </a:lnSpc>
                      </a:pPr>
                      <a:r>
                        <a:rPr lang="it-IT" sz="1600">
                          <a:effectLst/>
                          <a:latin typeface="Calibri" panose="020F0502020204030204" pitchFamily="34" charset="0"/>
                          <a:ea typeface="Calibri" panose="020F0502020204030204" pitchFamily="34" charset="0"/>
                          <a:cs typeface="Times New Roman" panose="02020603050405020304" pitchFamily="18" charset="0"/>
                        </a:rPr>
                        <a:t>2.000</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2.999</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km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0730" marR="704850" algn="ctr">
                        <a:lnSpc>
                          <a:spcPts val="1240"/>
                        </a:lnSpc>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360</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26490" marR="1066800" algn="ctr">
                        <a:lnSpc>
                          <a:spcPts val="1240"/>
                        </a:lnSpc>
                        <a:spcAft>
                          <a:spcPts val="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410</a:t>
                      </a:r>
                      <a:r>
                        <a:rPr lang="it-IT" sz="1600" spc="5"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023553"/>
                  </a:ext>
                </a:extLst>
              </a:tr>
              <a:tr h="266789">
                <a:tc>
                  <a:txBody>
                    <a:bodyPr/>
                    <a:lstStyle/>
                    <a:p>
                      <a:pPr marL="51435">
                        <a:lnSpc>
                          <a:spcPts val="1255"/>
                        </a:lnSpc>
                      </a:pPr>
                      <a:r>
                        <a:rPr lang="it-IT" sz="1600">
                          <a:effectLst/>
                          <a:latin typeface="Calibri" panose="020F0502020204030204" pitchFamily="34" charset="0"/>
                          <a:ea typeface="Calibri" panose="020F0502020204030204" pitchFamily="34" charset="0"/>
                          <a:cs typeface="Times New Roman" panose="02020603050405020304" pitchFamily="18" charset="0"/>
                        </a:rPr>
                        <a:t>3.000</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3.999</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km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0730" marR="704850" algn="ctr">
                        <a:lnSpc>
                          <a:spcPts val="1255"/>
                        </a:lnSpc>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530</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26490" marR="1066800" algn="ctr">
                        <a:lnSpc>
                          <a:spcPts val="1255"/>
                        </a:lnSpc>
                        <a:spcAft>
                          <a:spcPts val="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610</a:t>
                      </a:r>
                      <a:r>
                        <a:rPr lang="it-IT" sz="1600" spc="5"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133176"/>
                  </a:ext>
                </a:extLst>
              </a:tr>
              <a:tr h="366669">
                <a:tc>
                  <a:txBody>
                    <a:bodyPr/>
                    <a:lstStyle/>
                    <a:p>
                      <a:pPr marL="51435">
                        <a:lnSpc>
                          <a:spcPts val="1240"/>
                        </a:lnSpc>
                      </a:pPr>
                      <a:r>
                        <a:rPr lang="it-IT" sz="1600">
                          <a:effectLst/>
                          <a:latin typeface="Calibri" panose="020F0502020204030204" pitchFamily="34" charset="0"/>
                          <a:ea typeface="Calibri" panose="020F0502020204030204" pitchFamily="34" charset="0"/>
                          <a:cs typeface="Times New Roman" panose="02020603050405020304" pitchFamily="18" charset="0"/>
                        </a:rPr>
                        <a:t>4.000</a:t>
                      </a:r>
                      <a:r>
                        <a:rPr lang="it-IT" sz="1600" spc="-10">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7.999</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km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0730" marR="704850" algn="ctr">
                        <a:lnSpc>
                          <a:spcPts val="1240"/>
                        </a:lnSpc>
                        <a:spcAft>
                          <a:spcPts val="0"/>
                        </a:spcAft>
                      </a:pPr>
                      <a:r>
                        <a:rPr lang="it-IT" sz="1600">
                          <a:effectLst/>
                          <a:latin typeface="Calibri" panose="020F0502020204030204" pitchFamily="34" charset="0"/>
                          <a:ea typeface="Calibri" panose="020F0502020204030204" pitchFamily="34" charset="0"/>
                          <a:cs typeface="Times New Roman" panose="02020603050405020304" pitchFamily="18" charset="0"/>
                        </a:rPr>
                        <a:t>820</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600" dirty="0">
                          <a:effectLst/>
                          <a:latin typeface="Times New Roman" panose="02020603050405020304" pitchFamily="18" charset="0"/>
                          <a:ea typeface="Calibri" panose="020F0502020204030204" pitchFamily="34" charset="0"/>
                          <a:cs typeface="Calibri" panose="020F0502020204030204" pitchFamily="34"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998196064"/>
                  </a:ext>
                </a:extLst>
              </a:tr>
              <a:tr h="366669">
                <a:tc>
                  <a:txBody>
                    <a:bodyPr/>
                    <a:lstStyle/>
                    <a:p>
                      <a:pPr marL="51435">
                        <a:lnSpc>
                          <a:spcPts val="1255"/>
                        </a:lnSpc>
                      </a:pPr>
                      <a:r>
                        <a:rPr lang="it-IT" sz="1600">
                          <a:effectLst/>
                          <a:latin typeface="Calibri" panose="020F0502020204030204" pitchFamily="34" charset="0"/>
                          <a:ea typeface="Calibri" panose="020F0502020204030204" pitchFamily="34" charset="0"/>
                          <a:cs typeface="Times New Roman" panose="02020603050405020304" pitchFamily="18" charset="0"/>
                        </a:rPr>
                        <a:t>8.000</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km</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o</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più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5"/>
                        </a:lnSpc>
                      </a:pPr>
                      <a:r>
                        <a:rPr lang="it-IT" sz="1600">
                          <a:effectLst/>
                          <a:latin typeface="Calibri" panose="020F0502020204030204" pitchFamily="34" charset="0"/>
                          <a:ea typeface="Calibri" panose="020F0502020204030204" pitchFamily="34" charset="0"/>
                          <a:cs typeface="Times New Roman" panose="02020603050405020304" pitchFamily="18" charset="0"/>
                        </a:rPr>
                        <a:t>1.500</a:t>
                      </a:r>
                      <a:r>
                        <a:rPr lang="it-IT" sz="1600" spc="-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EUR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600" dirty="0">
                          <a:effectLst/>
                          <a:latin typeface="Times New Roman" panose="02020603050405020304" pitchFamily="18" charset="0"/>
                          <a:ea typeface="Calibri" panose="020F0502020204030204" pitchFamily="34" charset="0"/>
                          <a:cs typeface="Calibri" panose="020F0502020204030204" pitchFamily="34"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707249751"/>
                  </a:ext>
                </a:extLst>
              </a:tr>
            </a:tbl>
          </a:graphicData>
        </a:graphic>
      </p:graphicFrame>
    </p:spTree>
    <p:extLst>
      <p:ext uri="{BB962C8B-B14F-4D97-AF65-F5344CB8AC3E}">
        <p14:creationId xmlns:p14="http://schemas.microsoft.com/office/powerpoint/2010/main" val="1900095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8CD9EED-C17F-48FF-B3FB-61AF6657761A}"/>
              </a:ext>
            </a:extLst>
          </p:cNvPr>
          <p:cNvSpPr txBox="1"/>
          <p:nvPr/>
        </p:nvSpPr>
        <p:spPr>
          <a:xfrm>
            <a:off x="670560" y="890371"/>
            <a:ext cx="11064240" cy="2862322"/>
          </a:xfrm>
          <a:prstGeom prst="rect">
            <a:avLst/>
          </a:prstGeom>
          <a:noFill/>
        </p:spPr>
        <p:txBody>
          <a:bodyPr wrap="square">
            <a:spAutoFit/>
          </a:bodyPr>
          <a:lstStyle/>
          <a:p>
            <a:r>
              <a:rPr lang="it-IT" sz="2000" dirty="0"/>
              <a:t>Il Programma Erasmus 2021-27 prevede un contributo per il </a:t>
            </a:r>
            <a:r>
              <a:rPr lang="it-IT" sz="2000" b="1" dirty="0">
                <a:solidFill>
                  <a:srgbClr val="FF0000"/>
                </a:solidFill>
              </a:rPr>
              <a:t>Viaggio Verde (Green travel) </a:t>
            </a:r>
            <a:r>
              <a:rPr lang="it-IT" sz="2000" dirty="0"/>
              <a:t>per gli studenti che scelgano mezzi di trasporto alternativi all’aereo, a basse emissioni per la parte principale del percorso, come autobus, treno e nave. </a:t>
            </a:r>
          </a:p>
          <a:p>
            <a:endParaRPr lang="it-IT" sz="2000" dirty="0"/>
          </a:p>
          <a:p>
            <a:r>
              <a:rPr lang="it-IT" sz="2000" dirty="0"/>
              <a:t>Gli studenti in questo caso riceveranno un contributo singolo di </a:t>
            </a:r>
            <a:r>
              <a:rPr lang="it-IT" sz="2000" b="1" dirty="0">
                <a:solidFill>
                  <a:srgbClr val="FF0000"/>
                </a:solidFill>
              </a:rPr>
              <a:t>50 EURO </a:t>
            </a:r>
            <a:r>
              <a:rPr lang="it-IT" sz="2000" dirty="0"/>
              <a:t>come importo aggiuntivo, fino a </a:t>
            </a:r>
            <a:r>
              <a:rPr lang="it-IT" sz="2000" b="1" dirty="0">
                <a:solidFill>
                  <a:srgbClr val="FF0000"/>
                </a:solidFill>
              </a:rPr>
              <a:t>4 giorni di supporto individuale </a:t>
            </a:r>
            <a:r>
              <a:rPr lang="it-IT" sz="2000" dirty="0"/>
              <a:t>per coprire i giorni di viaggio. </a:t>
            </a:r>
          </a:p>
          <a:p>
            <a:endParaRPr lang="it-IT" sz="2000" dirty="0"/>
          </a:p>
          <a:p>
            <a:r>
              <a:rPr lang="it-IT" sz="2000" dirty="0"/>
              <a:t>Il viaggio green deve essere opportunamente documentato attraverso la prova di acquisto del titolo di viaggio da conservare e caricare sulla piattaforma </a:t>
            </a:r>
            <a:r>
              <a:rPr lang="it-IT" sz="2000" b="1" dirty="0">
                <a:solidFill>
                  <a:srgbClr val="FF0000"/>
                </a:solidFill>
              </a:rPr>
              <a:t>mobility.unina.it </a:t>
            </a:r>
            <a:r>
              <a:rPr lang="it-IT" sz="2000" dirty="0"/>
              <a:t>insieme al certificato di permanenza. </a:t>
            </a:r>
          </a:p>
        </p:txBody>
      </p:sp>
      <p:sp>
        <p:nvSpPr>
          <p:cNvPr id="4" name="CasellaDiTesto 3">
            <a:extLst>
              <a:ext uri="{FF2B5EF4-FFF2-40B4-BE49-F238E27FC236}">
                <a16:creationId xmlns:a16="http://schemas.microsoft.com/office/drawing/2014/main" id="{0CF29DFE-F667-465E-AC32-23678765999D}"/>
              </a:ext>
            </a:extLst>
          </p:cNvPr>
          <p:cNvSpPr txBox="1"/>
          <p:nvPr/>
        </p:nvSpPr>
        <p:spPr>
          <a:xfrm>
            <a:off x="0" y="-5250"/>
            <a:ext cx="12191999" cy="492443"/>
          </a:xfrm>
          <a:prstGeom prst="rect">
            <a:avLst/>
          </a:prstGeom>
          <a:noFill/>
        </p:spPr>
        <p:txBody>
          <a:bodyPr wrap="square" rtlCol="0">
            <a:spAutoFit/>
          </a:bodyPr>
          <a:lstStyle>
            <a:defPPr>
              <a:defRPr lang="en-US"/>
            </a:defPPr>
            <a:lvl1pPr>
              <a:defRPr sz="2000" b="1" i="1">
                <a:solidFill>
                  <a:srgbClr val="C00000"/>
                </a:solidFill>
              </a:defRPr>
            </a:lvl1pPr>
          </a:lstStyle>
          <a:p>
            <a:pPr algn="ctr"/>
            <a:r>
              <a:rPr lang="it-IT" sz="2600" dirty="0">
                <a:solidFill>
                  <a:srgbClr val="FF0000"/>
                </a:solidFill>
                <a:latin typeface="+mj-lt"/>
              </a:rPr>
              <a:t>Viaggio Green</a:t>
            </a:r>
          </a:p>
        </p:txBody>
      </p:sp>
      <p:pic>
        <p:nvPicPr>
          <p:cNvPr id="2052" name="Picture 4" descr="Visualizza immagine di origine">
            <a:extLst>
              <a:ext uri="{FF2B5EF4-FFF2-40B4-BE49-F238E27FC236}">
                <a16:creationId xmlns:a16="http://schemas.microsoft.com/office/drawing/2014/main" id="{0D6DC5F9-237A-4614-9607-F34221BBAC4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165802" y="3745869"/>
            <a:ext cx="3509883" cy="336185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D3A1C48F-B7C7-3FB0-024B-FEB0385BC848}"/>
              </a:ext>
            </a:extLst>
          </p:cNvPr>
          <p:cNvSpPr txBox="1"/>
          <p:nvPr/>
        </p:nvSpPr>
        <p:spPr>
          <a:xfrm>
            <a:off x="822960" y="4344248"/>
            <a:ext cx="2120517" cy="369332"/>
          </a:xfrm>
          <a:prstGeom prst="rect">
            <a:avLst/>
          </a:prstGeom>
          <a:noFill/>
        </p:spPr>
        <p:txBody>
          <a:bodyPr wrap="none" rtlCol="0">
            <a:spAutoFit/>
          </a:bodyPr>
          <a:lstStyle/>
          <a:p>
            <a:r>
              <a:rPr lang="it-IT" b="1" dirty="0">
                <a:solidFill>
                  <a:srgbClr val="FF0000"/>
                </a:solidFill>
              </a:rPr>
              <a:t>Sostegno finanziario</a:t>
            </a:r>
          </a:p>
        </p:txBody>
      </p:sp>
      <p:graphicFrame>
        <p:nvGraphicFramePr>
          <p:cNvPr id="6" name="Tabella 5">
            <a:extLst>
              <a:ext uri="{FF2B5EF4-FFF2-40B4-BE49-F238E27FC236}">
                <a16:creationId xmlns:a16="http://schemas.microsoft.com/office/drawing/2014/main" id="{F555BBD0-3EED-D67A-874C-9977F1914B00}"/>
              </a:ext>
            </a:extLst>
          </p:cNvPr>
          <p:cNvGraphicFramePr>
            <a:graphicFrameLocks noGrp="1"/>
          </p:cNvGraphicFramePr>
          <p:nvPr>
            <p:extLst>
              <p:ext uri="{D42A27DB-BD31-4B8C-83A1-F6EECF244321}">
                <p14:modId xmlns:p14="http://schemas.microsoft.com/office/powerpoint/2010/main" val="4252547342"/>
              </p:ext>
            </p:extLst>
          </p:nvPr>
        </p:nvGraphicFramePr>
        <p:xfrm>
          <a:off x="1075690" y="4824692"/>
          <a:ext cx="8693149" cy="1873091"/>
        </p:xfrm>
        <a:graphic>
          <a:graphicData uri="http://schemas.openxmlformats.org/drawingml/2006/table">
            <a:tbl>
              <a:tblPr firstRow="1" firstCol="1" lastRow="1" lastCol="1" bandRow="1" bandCol="1"/>
              <a:tblGrid>
                <a:gridCol w="3782343">
                  <a:extLst>
                    <a:ext uri="{9D8B030D-6E8A-4147-A177-3AD203B41FA5}">
                      <a16:colId xmlns:a16="http://schemas.microsoft.com/office/drawing/2014/main" val="778694676"/>
                    </a:ext>
                  </a:extLst>
                </a:gridCol>
                <a:gridCol w="2868647">
                  <a:extLst>
                    <a:ext uri="{9D8B030D-6E8A-4147-A177-3AD203B41FA5}">
                      <a16:colId xmlns:a16="http://schemas.microsoft.com/office/drawing/2014/main" val="3434929516"/>
                    </a:ext>
                  </a:extLst>
                </a:gridCol>
                <a:gridCol w="2042159">
                  <a:extLst>
                    <a:ext uri="{9D8B030D-6E8A-4147-A177-3AD203B41FA5}">
                      <a16:colId xmlns:a16="http://schemas.microsoft.com/office/drawing/2014/main" val="159274079"/>
                    </a:ext>
                  </a:extLst>
                </a:gridCol>
              </a:tblGrid>
              <a:tr h="549910">
                <a:tc rowSpan="2">
                  <a:txBody>
                    <a:bodyPr/>
                    <a:lstStyle/>
                    <a:p>
                      <a:r>
                        <a:rPr lang="it-IT"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it-IT" sz="1600" b="1" dirty="0">
                          <a:effectLst/>
                          <a:latin typeface="Calibri" panose="020F0502020204030204" pitchFamily="34" charset="0"/>
                          <a:ea typeface="Calibri" panose="020F0502020204030204" pitchFamily="34" charset="0"/>
                          <a:cs typeface="Times New Roman" panose="02020603050405020304" pitchFamily="18" charset="0"/>
                        </a:rPr>
                        <a:t> P</a:t>
                      </a:r>
                      <a:r>
                        <a:rPr lang="it-IT" sz="1600" dirty="0">
                          <a:effectLst/>
                          <a:latin typeface="Calibri" panose="020F0502020204030204" pitchFamily="34" charset="0"/>
                          <a:ea typeface="Calibri" panose="020F0502020204030204" pitchFamily="34" charset="0"/>
                          <a:cs typeface="Times New Roman" panose="02020603050405020304" pitchFamily="18" charset="0"/>
                        </a:rPr>
                        <a:t>er</a:t>
                      </a:r>
                      <a:r>
                        <a:rPr lang="it-IT" sz="1600" spc="5"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tutti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5"/>
                        </a:spcBef>
                      </a:pPr>
                      <a:r>
                        <a:rPr lang="it-IT" sz="1600" b="1">
                          <a:effectLst/>
                          <a:latin typeface="Calibri" panose="020F0502020204030204" pitchFamily="34"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p>
                      <a:pPr marL="1212215"/>
                      <a:r>
                        <a:rPr lang="it-IT" sz="1600">
                          <a:effectLst/>
                          <a:latin typeface="Calibri" panose="020F0502020204030204" pitchFamily="34" charset="0"/>
                          <a:ea typeface="Calibri" panose="020F0502020204030204" pitchFamily="34" charset="0"/>
                          <a:cs typeface="Times New Roman" panose="02020603050405020304" pitchFamily="18" charset="0"/>
                        </a:rPr>
                        <a:t>Contributo</a:t>
                      </a:r>
                      <a:r>
                        <a:rPr lang="it-IT" sz="1600" spc="-15">
                          <a:effectLst/>
                          <a:latin typeface="Calibri" panose="020F0502020204030204" pitchFamily="34" charset="0"/>
                          <a:ea typeface="Calibri" panose="020F0502020204030204" pitchFamily="34" charset="0"/>
                          <a:cs typeface="Times New Roman" panose="02020603050405020304" pitchFamily="18" charset="0"/>
                        </a:rPr>
                        <a:t> </a:t>
                      </a:r>
                      <a:r>
                        <a:rPr lang="it-IT" sz="1600">
                          <a:effectLst/>
                          <a:latin typeface="Calibri" panose="020F0502020204030204" pitchFamily="34" charset="0"/>
                          <a:ea typeface="Calibri" panose="020F0502020204030204" pitchFamily="34" charset="0"/>
                          <a:cs typeface="Times New Roman" panose="02020603050405020304" pitchFamily="18" charset="0"/>
                        </a:rPr>
                        <a:t>forfetario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5"/>
                        </a:spcBef>
                      </a:pPr>
                      <a:r>
                        <a:rPr lang="it-IT"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09880"/>
                      <a:r>
                        <a:rPr lang="it-IT" sz="1600" b="1" dirty="0">
                          <a:effectLst/>
                          <a:latin typeface="Calibri" panose="020F0502020204030204" pitchFamily="34" charset="0"/>
                          <a:ea typeface="Calibri" panose="020F0502020204030204" pitchFamily="34" charset="0"/>
                          <a:cs typeface="Times New Roman" panose="02020603050405020304" pitchFamily="18" charset="0"/>
                        </a:rPr>
                        <a:t>€ 50,00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617372"/>
                  </a:ext>
                </a:extLst>
              </a:tr>
              <a:tr h="1141571">
                <a:tc vMerge="1">
                  <a:txBody>
                    <a:bodyPr/>
                    <a:lstStyle/>
                    <a:p>
                      <a:endParaRPr lang="it-IT"/>
                    </a:p>
                  </a:txBody>
                  <a:tcPr/>
                </a:tc>
                <a:tc>
                  <a:txBody>
                    <a:bodyPr/>
                    <a:lstStyle/>
                    <a:p>
                      <a:r>
                        <a:rPr lang="it-IT"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1195705">
                        <a:spcBef>
                          <a:spcPts val="955"/>
                        </a:spcBef>
                        <a:spcAft>
                          <a:spcPts val="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contributo</a:t>
                      </a:r>
                      <a:r>
                        <a:rPr lang="it-IT" sz="1600" spc="-20"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aggiuntivo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7810" marR="251460" algn="ctr">
                        <a:lnSpc>
                          <a:spcPts val="1340"/>
                        </a:lnSpc>
                        <a:spcAft>
                          <a:spcPts val="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1/30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106045" marR="98425" indent="2540" algn="ctr">
                        <a:spcAft>
                          <a:spcPts val="0"/>
                        </a:spcAft>
                      </a:pPr>
                      <a:r>
                        <a:rPr lang="it-IT" sz="1600" b="1" dirty="0">
                          <a:effectLst/>
                          <a:latin typeface="Calibri" panose="020F0502020204030204" pitchFamily="34" charset="0"/>
                          <a:ea typeface="Calibri" panose="020F0502020204030204" pitchFamily="34" charset="0"/>
                          <a:cs typeface="Times New Roman" panose="02020603050405020304" pitchFamily="18" charset="0"/>
                        </a:rPr>
                        <a:t>dell’importo</a:t>
                      </a:r>
                      <a:r>
                        <a:rPr lang="it-IT" sz="1600" b="1" spc="5"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della borsa per</a:t>
                      </a:r>
                      <a:r>
                        <a:rPr lang="it-IT" sz="1600" b="1" spc="-235"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max</a:t>
                      </a:r>
                      <a:r>
                        <a:rPr lang="it-IT" sz="1600" b="1" spc="-5"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4</a:t>
                      </a:r>
                      <a:r>
                        <a:rPr lang="it-IT" sz="1600" b="1" spc="-1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effectLst/>
                          <a:latin typeface="Calibri" panose="020F0502020204030204" pitchFamily="34" charset="0"/>
                          <a:ea typeface="Calibri" panose="020F0502020204030204" pitchFamily="34" charset="0"/>
                          <a:cs typeface="Times New Roman" panose="02020603050405020304" pitchFamily="18" charset="0"/>
                        </a:rPr>
                        <a:t>giorni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581997"/>
                  </a:ext>
                </a:extLst>
              </a:tr>
            </a:tbl>
          </a:graphicData>
        </a:graphic>
      </p:graphicFrame>
    </p:spTree>
    <p:extLst>
      <p:ext uri="{BB962C8B-B14F-4D97-AF65-F5344CB8AC3E}">
        <p14:creationId xmlns:p14="http://schemas.microsoft.com/office/powerpoint/2010/main" val="369192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CasellaDiTesto 34"/>
          <p:cNvSpPr txBox="1"/>
          <p:nvPr/>
        </p:nvSpPr>
        <p:spPr>
          <a:xfrm>
            <a:off x="0" y="-797"/>
            <a:ext cx="12192000" cy="492443"/>
          </a:xfrm>
          <a:prstGeom prst="rect">
            <a:avLst/>
          </a:prstGeom>
          <a:noFill/>
        </p:spPr>
        <p:txBody>
          <a:bodyPr wrap="square" rtlCol="0">
            <a:spAutoFit/>
          </a:bodyPr>
          <a:lstStyle/>
          <a:p>
            <a:pPr algn="ctr"/>
            <a:r>
              <a:rPr lang="it-IT" sz="2600" b="1" i="1" dirty="0">
                <a:solidFill>
                  <a:srgbClr val="FF0000"/>
                </a:solidFill>
                <a:latin typeface="+mj-lt"/>
              </a:rPr>
              <a:t>Punti Essenziali</a:t>
            </a:r>
          </a:p>
        </p:txBody>
      </p:sp>
      <p:sp>
        <p:nvSpPr>
          <p:cNvPr id="5" name="CasellaDiTesto 4">
            <a:extLst>
              <a:ext uri="{FF2B5EF4-FFF2-40B4-BE49-F238E27FC236}">
                <a16:creationId xmlns:a16="http://schemas.microsoft.com/office/drawing/2014/main" id="{3433335D-654E-3906-4379-F74C29C71302}"/>
              </a:ext>
            </a:extLst>
          </p:cNvPr>
          <p:cNvSpPr txBox="1"/>
          <p:nvPr/>
        </p:nvSpPr>
        <p:spPr>
          <a:xfrm>
            <a:off x="375920" y="797510"/>
            <a:ext cx="10769599" cy="4370427"/>
          </a:xfrm>
          <a:prstGeom prst="rect">
            <a:avLst/>
          </a:prstGeom>
          <a:noFill/>
        </p:spPr>
        <p:txBody>
          <a:bodyPr wrap="square">
            <a:spAutoFit/>
          </a:bodyPr>
          <a:lstStyle/>
          <a:p>
            <a:pPr marL="285750" indent="-285750" algn="just">
              <a:spcAft>
                <a:spcPts val="1200"/>
              </a:spcAft>
              <a:buFont typeface="Wingdings" panose="05000000000000000000" pitchFamily="2" charset="2"/>
              <a:buChar char="ü"/>
            </a:pPr>
            <a:r>
              <a:rPr lang="it-IT" sz="2000" dirty="0"/>
              <a:t>I </a:t>
            </a:r>
            <a:r>
              <a:rPr lang="it-IT" sz="2000" b="1" dirty="0">
                <a:solidFill>
                  <a:srgbClr val="FF0000"/>
                </a:solidFill>
              </a:rPr>
              <a:t>crediti considerati </a:t>
            </a:r>
            <a:r>
              <a:rPr lang="it-IT" sz="2000" dirty="0"/>
              <a:t>sono quelli registrati fino al </a:t>
            </a:r>
            <a:r>
              <a:rPr lang="it-IT" sz="2000" b="1" dirty="0">
                <a:solidFill>
                  <a:srgbClr val="FF0000"/>
                </a:solidFill>
              </a:rPr>
              <a:t>15 marzo 2023 </a:t>
            </a:r>
            <a:r>
              <a:rPr lang="it-IT" sz="2000" dirty="0"/>
              <a:t>e verranno estratti direttamente dall’URI, in collaborazione col CINECA e CSI, al termine della presentazione delle candidature.</a:t>
            </a:r>
          </a:p>
          <a:p>
            <a:pPr marL="285750" indent="-285750">
              <a:spcAft>
                <a:spcPts val="1200"/>
              </a:spcAft>
              <a:buFont typeface="Wingdings" panose="05000000000000000000" pitchFamily="2" charset="2"/>
              <a:buChar char="ü"/>
            </a:pPr>
            <a:r>
              <a:rPr lang="it-IT" sz="2000" b="1" dirty="0"/>
              <a:t>Gli studenti sono invitati a consultare, già prima di presentare la domanda, il sito web delle Università straniere prescelte.</a:t>
            </a:r>
          </a:p>
          <a:p>
            <a:pPr marL="285750" indent="-285750">
              <a:spcAft>
                <a:spcPts val="1200"/>
              </a:spcAft>
              <a:buFont typeface="Wingdings" panose="05000000000000000000" pitchFamily="2" charset="2"/>
              <a:buChar char="ü"/>
            </a:pPr>
            <a:r>
              <a:rPr lang="it-IT" sz="2000" dirty="0"/>
              <a:t>Le motivazioni in base alle quali le Università partner potrebbero non accettare gli studenti sono le seguenti:</a:t>
            </a:r>
          </a:p>
          <a:p>
            <a:pPr marL="1257300" lvl="2" indent="-342900">
              <a:spcAft>
                <a:spcPts val="1200"/>
              </a:spcAft>
              <a:buFont typeface="Wingdings" panose="05000000000000000000" pitchFamily="2" charset="2"/>
              <a:buChar char="v"/>
            </a:pPr>
            <a:r>
              <a:rPr lang="it-IT" sz="2000" dirty="0"/>
              <a:t>scadenze legate alla procedura di </a:t>
            </a:r>
            <a:r>
              <a:rPr lang="it-IT" sz="2000" dirty="0" err="1"/>
              <a:t>application</a:t>
            </a:r>
            <a:r>
              <a:rPr lang="it-IT" sz="2000" dirty="0"/>
              <a:t> della sede straniera;</a:t>
            </a:r>
          </a:p>
          <a:p>
            <a:pPr marL="1257300" lvl="2" indent="-342900">
              <a:spcAft>
                <a:spcPts val="1200"/>
              </a:spcAft>
              <a:buFont typeface="Wingdings" panose="05000000000000000000" pitchFamily="2" charset="2"/>
              <a:buChar char="v"/>
            </a:pPr>
            <a:r>
              <a:rPr lang="it-IT" sz="2000" dirty="0"/>
              <a:t>eventuale incompatibilità tra il proprio piano di studi e l’offerta didattica della sede straniera;</a:t>
            </a:r>
          </a:p>
          <a:p>
            <a:pPr marL="1257300" lvl="2" indent="-342900">
              <a:spcAft>
                <a:spcPts val="1200"/>
              </a:spcAft>
              <a:buFont typeface="Wingdings" panose="05000000000000000000" pitchFamily="2" charset="2"/>
              <a:buChar char="v"/>
            </a:pPr>
            <a:r>
              <a:rPr lang="it-IT" sz="2000" dirty="0"/>
              <a:t>requisiti linguistici richiesti dalla sede straniera.</a:t>
            </a:r>
          </a:p>
          <a:p>
            <a:pPr marL="285750" indent="-285750">
              <a:spcAft>
                <a:spcPts val="1200"/>
              </a:spcAft>
              <a:buFont typeface="Arial" panose="020B0604020202020204" pitchFamily="34" charset="0"/>
              <a:buChar char="•"/>
            </a:pPr>
            <a:endParaRPr lang="it-IT" dirty="0"/>
          </a:p>
        </p:txBody>
      </p:sp>
    </p:spTree>
    <p:extLst>
      <p:ext uri="{BB962C8B-B14F-4D97-AF65-F5344CB8AC3E}">
        <p14:creationId xmlns:p14="http://schemas.microsoft.com/office/powerpoint/2010/main" val="1569628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1" name="Connettore diritto 60"/>
          <p:cNvCxnSpPr/>
          <p:nvPr/>
        </p:nvCxnSpPr>
        <p:spPr>
          <a:xfrm>
            <a:off x="1697424" y="528145"/>
            <a:ext cx="8773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CasellaDiTesto 61"/>
          <p:cNvSpPr txBox="1"/>
          <p:nvPr/>
        </p:nvSpPr>
        <p:spPr>
          <a:xfrm>
            <a:off x="1949672" y="33622"/>
            <a:ext cx="8292663" cy="492443"/>
          </a:xfrm>
          <a:prstGeom prst="rect">
            <a:avLst/>
          </a:prstGeom>
          <a:noFill/>
        </p:spPr>
        <p:txBody>
          <a:bodyPr wrap="square" rtlCol="0">
            <a:spAutoFit/>
          </a:bodyPr>
          <a:lstStyle/>
          <a:p>
            <a:pPr algn="ctr"/>
            <a:r>
              <a:rPr lang="it-IT" sz="2600" b="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ERASMUS: </a:t>
            </a:r>
            <a:r>
              <a:rPr lang="it-IT" sz="2600" b="1"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Segreteria Didattica e Amministrativa</a:t>
            </a:r>
          </a:p>
        </p:txBody>
      </p:sp>
      <p:grpSp>
        <p:nvGrpSpPr>
          <p:cNvPr id="7" name="Gruppo 6"/>
          <p:cNvGrpSpPr/>
          <p:nvPr/>
        </p:nvGrpSpPr>
        <p:grpSpPr>
          <a:xfrm>
            <a:off x="3687674" y="2566519"/>
            <a:ext cx="4816652" cy="4011123"/>
            <a:chOff x="242549" y="722424"/>
            <a:chExt cx="7215777" cy="6009023"/>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49" y="722424"/>
              <a:ext cx="7215777" cy="6009023"/>
            </a:xfrm>
            <a:prstGeom prst="rect">
              <a:avLst/>
            </a:prstGeom>
          </p:spPr>
        </p:pic>
        <p:grpSp>
          <p:nvGrpSpPr>
            <p:cNvPr id="4" name="Gruppo 3"/>
            <p:cNvGrpSpPr/>
            <p:nvPr/>
          </p:nvGrpSpPr>
          <p:grpSpPr>
            <a:xfrm>
              <a:off x="2456696" y="4736853"/>
              <a:ext cx="1937058" cy="1311657"/>
              <a:chOff x="2456696" y="4736853"/>
              <a:chExt cx="1937058" cy="1311657"/>
            </a:xfrm>
          </p:grpSpPr>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921" y="5592589"/>
                <a:ext cx="216000" cy="216000"/>
              </a:xfrm>
              <a:prstGeom prst="rect">
                <a:avLst/>
              </a:prstGeom>
            </p:spPr>
          </p:pic>
          <p:sp>
            <p:nvSpPr>
              <p:cNvPr id="17" name="Stella a 32 punte 16"/>
              <p:cNvSpPr/>
              <p:nvPr/>
            </p:nvSpPr>
            <p:spPr>
              <a:xfrm>
                <a:off x="3074127" y="5352667"/>
                <a:ext cx="729587" cy="695843"/>
              </a:xfrm>
              <a:prstGeom prst="star3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con strisce 17"/>
              <p:cNvSpPr/>
              <p:nvPr/>
            </p:nvSpPr>
            <p:spPr>
              <a:xfrm rot="12637171">
                <a:off x="2549090" y="5270147"/>
                <a:ext cx="517193" cy="235534"/>
              </a:xfrm>
              <a:prstGeom prst="strip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con strisce 23"/>
              <p:cNvSpPr/>
              <p:nvPr/>
            </p:nvSpPr>
            <p:spPr>
              <a:xfrm rot="13857815">
                <a:off x="2777703" y="5011076"/>
                <a:ext cx="517193" cy="235534"/>
              </a:xfrm>
              <a:prstGeom prst="strip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con strisce 24"/>
              <p:cNvSpPr/>
              <p:nvPr/>
            </p:nvSpPr>
            <p:spPr>
              <a:xfrm rot="16004693">
                <a:off x="3155153" y="4877683"/>
                <a:ext cx="517193" cy="235534"/>
              </a:xfrm>
              <a:prstGeom prst="strip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destra con strisce 25"/>
              <p:cNvSpPr/>
              <p:nvPr/>
            </p:nvSpPr>
            <p:spPr>
              <a:xfrm rot="17604232">
                <a:off x="3509073" y="4942600"/>
                <a:ext cx="517193" cy="235534"/>
              </a:xfrm>
              <a:prstGeom prst="strip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destra con strisce 26"/>
              <p:cNvSpPr/>
              <p:nvPr/>
            </p:nvSpPr>
            <p:spPr>
              <a:xfrm rot="11061613">
                <a:off x="2456696" y="5611908"/>
                <a:ext cx="517193" cy="235534"/>
              </a:xfrm>
              <a:prstGeom prst="strip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destra con strisce 27"/>
              <p:cNvSpPr/>
              <p:nvPr/>
            </p:nvSpPr>
            <p:spPr>
              <a:xfrm rot="19215675">
                <a:off x="3761344" y="5154726"/>
                <a:ext cx="517193" cy="235534"/>
              </a:xfrm>
              <a:prstGeom prst="strip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ccia a destra con strisce 28"/>
              <p:cNvSpPr/>
              <p:nvPr/>
            </p:nvSpPr>
            <p:spPr>
              <a:xfrm rot="20249460">
                <a:off x="3862486" y="5441513"/>
                <a:ext cx="517193" cy="235534"/>
              </a:xfrm>
              <a:prstGeom prst="strip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reccia a destra con strisce 29"/>
              <p:cNvSpPr/>
              <p:nvPr/>
            </p:nvSpPr>
            <p:spPr>
              <a:xfrm rot="375994">
                <a:off x="3876561" y="5775869"/>
                <a:ext cx="517193" cy="235534"/>
              </a:xfrm>
              <a:prstGeom prst="strip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aphicFrame>
        <p:nvGraphicFramePr>
          <p:cNvPr id="6" name="Tabella 5"/>
          <p:cNvGraphicFramePr>
            <a:graphicFrameLocks noGrp="1"/>
          </p:cNvGraphicFramePr>
          <p:nvPr>
            <p:extLst>
              <p:ext uri="{D42A27DB-BD31-4B8C-83A1-F6EECF244321}">
                <p14:modId xmlns:p14="http://schemas.microsoft.com/office/powerpoint/2010/main" val="3328007861"/>
              </p:ext>
            </p:extLst>
          </p:nvPr>
        </p:nvGraphicFramePr>
        <p:xfrm>
          <a:off x="1715110" y="781800"/>
          <a:ext cx="8738136" cy="1524788"/>
        </p:xfrm>
        <a:graphic>
          <a:graphicData uri="http://schemas.openxmlformats.org/drawingml/2006/table">
            <a:tbl>
              <a:tblPr firstRow="1" bandRow="1">
                <a:tableStyleId>{5C22544A-7EE6-4342-B048-85BDC9FD1C3A}</a:tableStyleId>
              </a:tblPr>
              <a:tblGrid>
                <a:gridCol w="3066390">
                  <a:extLst>
                    <a:ext uri="{9D8B030D-6E8A-4147-A177-3AD203B41FA5}">
                      <a16:colId xmlns:a16="http://schemas.microsoft.com/office/drawing/2014/main" val="411739381"/>
                    </a:ext>
                  </a:extLst>
                </a:gridCol>
                <a:gridCol w="1306583">
                  <a:extLst>
                    <a:ext uri="{9D8B030D-6E8A-4147-A177-3AD203B41FA5}">
                      <a16:colId xmlns:a16="http://schemas.microsoft.com/office/drawing/2014/main" val="1473343619"/>
                    </a:ext>
                  </a:extLst>
                </a:gridCol>
                <a:gridCol w="4365163">
                  <a:extLst>
                    <a:ext uri="{9D8B030D-6E8A-4147-A177-3AD203B41FA5}">
                      <a16:colId xmlns:a16="http://schemas.microsoft.com/office/drawing/2014/main" val="4237296877"/>
                    </a:ext>
                  </a:extLst>
                </a:gridCol>
              </a:tblGrid>
              <a:tr h="37235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i="1" dirty="0">
                          <a:solidFill>
                            <a:schemeClr val="tx1"/>
                          </a:solidFill>
                        </a:rPr>
                        <a:t>Ufficio ERASMUS del </a:t>
                      </a:r>
                      <a:r>
                        <a:rPr lang="it-IT" sz="1600" i="1" dirty="0" err="1">
                          <a:solidFill>
                            <a:schemeClr val="tx1"/>
                          </a:solidFill>
                        </a:rPr>
                        <a:t>DiSt</a:t>
                      </a:r>
                      <a:endParaRPr lang="it-IT" sz="1600" i="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hMerge="1">
                  <a:txBody>
                    <a:bodyPr/>
                    <a:lstStyle/>
                    <a:p>
                      <a:endParaRPr lang="it-IT" dirty="0">
                        <a:solidFill>
                          <a:schemeClr val="tx1"/>
                        </a:solidFill>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i="1" dirty="0">
                          <a:solidFill>
                            <a:schemeClr val="tx1"/>
                          </a:solidFill>
                        </a:rPr>
                        <a:t>Ufficio ERASMUS del </a:t>
                      </a:r>
                      <a:r>
                        <a:rPr lang="it-IT" sz="1600" i="1" dirty="0" err="1">
                          <a:solidFill>
                            <a:schemeClr val="tx1"/>
                          </a:solidFill>
                        </a:rPr>
                        <a:t>DiCEA</a:t>
                      </a:r>
                      <a:endParaRPr lang="it-IT" sz="1600" i="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368597891"/>
                  </a:ext>
                </a:extLst>
              </a:tr>
              <a:tr h="1152433">
                <a:tc>
                  <a:txBody>
                    <a:bodyPr/>
                    <a:lstStyle/>
                    <a:p>
                      <a:r>
                        <a:rPr lang="it-IT" sz="1600" dirty="0">
                          <a:solidFill>
                            <a:schemeClr val="tx1"/>
                          </a:solidFill>
                        </a:rPr>
                        <a:t>Dott.ssa Valeria </a:t>
                      </a:r>
                      <a:r>
                        <a:rPr lang="it-IT" sz="1600" dirty="0" err="1">
                          <a:solidFill>
                            <a:schemeClr val="tx1"/>
                          </a:solidFill>
                        </a:rPr>
                        <a:t>Peluso</a:t>
                      </a:r>
                      <a:endParaRPr lang="it-IT" sz="1600" dirty="0">
                        <a:solidFill>
                          <a:schemeClr val="tx1"/>
                        </a:solidFill>
                      </a:endParaRPr>
                    </a:p>
                    <a:p>
                      <a:r>
                        <a:rPr lang="it-IT" sz="1600" dirty="0">
                          <a:solidFill>
                            <a:schemeClr val="tx1"/>
                          </a:solidFill>
                        </a:rPr>
                        <a:t>Via Claudio 21</a:t>
                      </a:r>
                    </a:p>
                    <a:p>
                      <a:r>
                        <a:rPr lang="it-IT" sz="1600" dirty="0">
                          <a:solidFill>
                            <a:schemeClr val="tx1"/>
                          </a:solidFill>
                        </a:rPr>
                        <a:t>Edificio 7, 1° piano</a:t>
                      </a:r>
                    </a:p>
                    <a:p>
                      <a:r>
                        <a:rPr lang="it-IT" sz="1600" dirty="0">
                          <a:solidFill>
                            <a:schemeClr val="tx1"/>
                          </a:solidFill>
                          <a:hlinkClick r:id="rId4"/>
                        </a:rPr>
                        <a:t>valeria.peluso@unina.it</a:t>
                      </a:r>
                      <a:r>
                        <a:rPr lang="it-IT" sz="1600" dirty="0">
                          <a:solidFill>
                            <a:schemeClr val="tx1"/>
                          </a:solidFill>
                        </a:rPr>
                        <a:t> </a:t>
                      </a:r>
                    </a:p>
                  </a:txBody>
                  <a:tcP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endParaRPr lang="it-IT" sz="1600" dirty="0">
                        <a:solidFill>
                          <a:schemeClr val="tx1"/>
                        </a:solidFill>
                      </a:endParaRPr>
                    </a:p>
                  </a:txBody>
                  <a:tcP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chemeClr val="tx1"/>
                          </a:solidFill>
                          <a:effectLst/>
                          <a:uLnTx/>
                          <a:uFillTx/>
                          <a:latin typeface="+mn-lt"/>
                          <a:ea typeface="+mn-ea"/>
                          <a:cs typeface="+mn-cs"/>
                        </a:rPr>
                        <a:t>Dott.ssa Tiziana </a:t>
                      </a:r>
                      <a:r>
                        <a:rPr kumimoji="0" lang="it-IT" sz="1600" b="0" i="0" u="none" strike="noStrike" kern="1200" cap="none" spc="0" normalizeH="0" baseline="0" noProof="0" dirty="0" err="1">
                          <a:ln>
                            <a:noFill/>
                          </a:ln>
                          <a:solidFill>
                            <a:schemeClr val="tx1"/>
                          </a:solidFill>
                          <a:effectLst/>
                          <a:uLnTx/>
                          <a:uFillTx/>
                          <a:latin typeface="+mn-lt"/>
                          <a:ea typeface="+mn-ea"/>
                          <a:cs typeface="+mn-cs"/>
                        </a:rPr>
                        <a:t>Bellardini</a:t>
                      </a:r>
                      <a:endParaRPr kumimoji="0" lang="it-IT"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chemeClr val="tx1"/>
                          </a:solidFill>
                          <a:effectLst/>
                          <a:uLnTx/>
                          <a:uFillTx/>
                          <a:latin typeface="+mn-lt"/>
                          <a:ea typeface="+mn-ea"/>
                          <a:cs typeface="+mn-cs"/>
                        </a:rPr>
                        <a:t>Piazzale Tecchio, 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chemeClr val="tx1"/>
                          </a:solidFill>
                          <a:effectLst/>
                          <a:uLnTx/>
                          <a:uFillTx/>
                          <a:latin typeface="+mn-lt"/>
                          <a:ea typeface="+mn-ea"/>
                          <a:cs typeface="+mn-cs"/>
                        </a:rPr>
                        <a:t>5° piano, interno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chemeClr val="tx1"/>
                          </a:solidFill>
                          <a:effectLst/>
                          <a:uLnTx/>
                          <a:uFillTx/>
                          <a:latin typeface="+mn-lt"/>
                          <a:ea typeface="+mn-ea"/>
                          <a:cs typeface="+mn-cs"/>
                          <a:hlinkClick r:id="rId5"/>
                        </a:rPr>
                        <a:t>tiziana.bellardini@unina.it</a:t>
                      </a:r>
                      <a:r>
                        <a:rPr kumimoji="0" lang="it-IT" sz="1600" b="0" i="0" u="none" strike="noStrike" kern="1200" cap="none" spc="0" normalizeH="0" baseline="0" noProof="0" dirty="0">
                          <a:ln>
                            <a:noFill/>
                          </a:ln>
                          <a:solidFill>
                            <a:schemeClr val="tx1"/>
                          </a:solidFill>
                          <a:effectLst/>
                          <a:uLnTx/>
                          <a:uFillTx/>
                          <a:latin typeface="+mn-lt"/>
                          <a:ea typeface="+mn-ea"/>
                          <a:cs typeface="+mn-cs"/>
                        </a:rPr>
                        <a:t> </a:t>
                      </a: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3267022257"/>
                  </a:ext>
                </a:extLst>
              </a:tr>
            </a:tbl>
          </a:graphicData>
        </a:graphic>
      </p:graphicFrame>
    </p:spTree>
    <p:extLst>
      <p:ext uri="{BB962C8B-B14F-4D97-AF65-F5344CB8AC3E}">
        <p14:creationId xmlns:p14="http://schemas.microsoft.com/office/powerpoint/2010/main" val="23583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B40E840-9B6E-4ED5-9CF7-2C8BA0AA70C1}"/>
              </a:ext>
            </a:extLst>
          </p:cNvPr>
          <p:cNvPicPr>
            <a:picLocks noChangeAspect="1"/>
          </p:cNvPicPr>
          <p:nvPr/>
        </p:nvPicPr>
        <p:blipFill rotWithShape="1">
          <a:blip r:embed="rId2"/>
          <a:srcRect t="5675"/>
          <a:stretch/>
        </p:blipFill>
        <p:spPr>
          <a:xfrm>
            <a:off x="833379" y="590707"/>
            <a:ext cx="10313673" cy="5810094"/>
          </a:xfrm>
          <a:prstGeom prst="rect">
            <a:avLst/>
          </a:prstGeom>
        </p:spPr>
      </p:pic>
      <p:sp>
        <p:nvSpPr>
          <p:cNvPr id="3" name="CasellaDiTesto 2">
            <a:extLst>
              <a:ext uri="{FF2B5EF4-FFF2-40B4-BE49-F238E27FC236}">
                <a16:creationId xmlns:a16="http://schemas.microsoft.com/office/drawing/2014/main" id="{0EFD0D43-8BE6-4479-89D5-C6C4E9979790}"/>
              </a:ext>
            </a:extLst>
          </p:cNvPr>
          <p:cNvSpPr txBox="1"/>
          <p:nvPr/>
        </p:nvSpPr>
        <p:spPr>
          <a:xfrm>
            <a:off x="0" y="-3232"/>
            <a:ext cx="12192000" cy="492443"/>
          </a:xfrm>
          <a:prstGeom prst="rect">
            <a:avLst/>
          </a:prstGeom>
          <a:noFill/>
        </p:spPr>
        <p:txBody>
          <a:bodyPr wrap="square" rtlCol="0">
            <a:spAutoFit/>
          </a:bodyPr>
          <a:lstStyle/>
          <a:p>
            <a:pPr algn="ctr"/>
            <a:r>
              <a:rPr lang="it-IT" sz="2600" b="1" i="1" dirty="0">
                <a:solidFill>
                  <a:srgbClr val="FF0000"/>
                </a:solidFill>
                <a:latin typeface="+mj-lt"/>
              </a:rPr>
              <a:t>Quali sono le destinazioni?</a:t>
            </a:r>
          </a:p>
        </p:txBody>
      </p:sp>
    </p:spTree>
    <p:extLst>
      <p:ext uri="{BB962C8B-B14F-4D97-AF65-F5344CB8AC3E}">
        <p14:creationId xmlns:p14="http://schemas.microsoft.com/office/powerpoint/2010/main" val="166774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CasellaDiTesto 34"/>
          <p:cNvSpPr txBox="1"/>
          <p:nvPr/>
        </p:nvSpPr>
        <p:spPr>
          <a:xfrm>
            <a:off x="0" y="36314"/>
            <a:ext cx="12192000" cy="492443"/>
          </a:xfrm>
          <a:prstGeom prst="rect">
            <a:avLst/>
          </a:prstGeom>
          <a:noFill/>
        </p:spPr>
        <p:txBody>
          <a:bodyPr wrap="square" rtlCol="0">
            <a:spAutoFit/>
          </a:bodyPr>
          <a:lstStyle/>
          <a:p>
            <a:pPr algn="ctr"/>
            <a:r>
              <a:rPr lang="it-IT" sz="2600" b="1" i="1" dirty="0">
                <a:solidFill>
                  <a:srgbClr val="FF0000"/>
                </a:solidFill>
                <a:latin typeface="+mj-lt"/>
              </a:rPr>
              <a:t>Mobilità verso il Regno Unito</a:t>
            </a:r>
          </a:p>
        </p:txBody>
      </p:sp>
      <p:sp>
        <p:nvSpPr>
          <p:cNvPr id="6" name="CasellaDiTesto 5">
            <a:extLst>
              <a:ext uri="{FF2B5EF4-FFF2-40B4-BE49-F238E27FC236}">
                <a16:creationId xmlns:a16="http://schemas.microsoft.com/office/drawing/2014/main" id="{50FABCA3-8F73-4386-A905-9D8A81479D7D}"/>
              </a:ext>
            </a:extLst>
          </p:cNvPr>
          <p:cNvSpPr txBox="1"/>
          <p:nvPr/>
        </p:nvSpPr>
        <p:spPr>
          <a:xfrm>
            <a:off x="611342" y="1042303"/>
            <a:ext cx="10859297" cy="3600986"/>
          </a:xfrm>
          <a:prstGeom prst="rect">
            <a:avLst/>
          </a:prstGeom>
          <a:noFill/>
        </p:spPr>
        <p:txBody>
          <a:bodyPr wrap="square">
            <a:spAutoFit/>
          </a:bodyPr>
          <a:lstStyle/>
          <a:p>
            <a:pPr>
              <a:spcBef>
                <a:spcPts val="120"/>
              </a:spcBef>
              <a:spcAft>
                <a:spcPts val="120"/>
              </a:spcAft>
            </a:pPr>
            <a:r>
              <a:rPr lang="it-IT" sz="2000" b="1" dirty="0"/>
              <a:t>Gli studenti che intendono presentare la candidatura per le sedi britanniche dovranno</a:t>
            </a:r>
            <a:r>
              <a:rPr lang="it-IT" b="1" dirty="0"/>
              <a:t>:  </a:t>
            </a:r>
          </a:p>
          <a:p>
            <a:pPr>
              <a:spcBef>
                <a:spcPts val="120"/>
              </a:spcBef>
              <a:spcAft>
                <a:spcPts val="120"/>
              </a:spcAft>
            </a:pPr>
            <a:endParaRPr lang="it-IT" b="1" dirty="0"/>
          </a:p>
          <a:p>
            <a:pPr marL="342900" indent="-342900">
              <a:spcBef>
                <a:spcPts val="120"/>
              </a:spcBef>
              <a:spcAft>
                <a:spcPts val="120"/>
              </a:spcAft>
              <a:buFont typeface="+mj-lt"/>
              <a:buAutoNum type="arabicPeriod"/>
            </a:pPr>
            <a:r>
              <a:rPr lang="it-IT" sz="2000" dirty="0"/>
              <a:t>rispettare le regole di ingresso previste dal Regno Unito (visto d’ingresso e assicurazione sanitaria);</a:t>
            </a:r>
          </a:p>
          <a:p>
            <a:pPr marL="342900" indent="-342900">
              <a:spcBef>
                <a:spcPts val="120"/>
              </a:spcBef>
              <a:spcAft>
                <a:spcPts val="120"/>
              </a:spcAft>
              <a:buFont typeface="+mj-lt"/>
              <a:buAutoNum type="arabicPeriod"/>
            </a:pPr>
            <a:r>
              <a:rPr lang="it-IT" sz="2000" dirty="0"/>
              <a:t>I costi di visto, assicurazione sanitaria ed eventuali altri costi richiesti per l’ingresso nel Regno Unito non potranno essere coperti dall’Università degli Studi di Napoli Federico II;</a:t>
            </a:r>
          </a:p>
          <a:p>
            <a:pPr marL="342900" indent="-342900">
              <a:spcBef>
                <a:spcPts val="120"/>
              </a:spcBef>
              <a:spcAft>
                <a:spcPts val="120"/>
              </a:spcAft>
              <a:buFont typeface="+mj-lt"/>
              <a:buAutoNum type="arabicPeriod"/>
            </a:pPr>
            <a:r>
              <a:rPr lang="it-IT" sz="2000" dirty="0"/>
              <a:t>Molte università britanniche, anche per rilasciare la lettera di invito ai fini dell'ottenimento del Visto, in base alla durata dello scambio, richiedono certificazioni linguistiche ad hoc. Si consiglia di controllare con attenzione le pagine web delle sedi ospitanti ed, eventualmente, contattarle direttamente per maggiori informazioni:</a:t>
            </a:r>
          </a:p>
          <a:p>
            <a:pPr marL="742950" lvl="1" indent="-285750">
              <a:spcBef>
                <a:spcPts val="120"/>
              </a:spcBef>
              <a:spcAft>
                <a:spcPts val="120"/>
              </a:spcAft>
              <a:buFont typeface="Wingdings" panose="05000000000000000000" pitchFamily="2" charset="2"/>
              <a:buChar char="§"/>
            </a:pPr>
            <a:r>
              <a:rPr lang="it-IT" sz="2000" b="1" dirty="0"/>
              <a:t>E+ National Agency </a:t>
            </a:r>
            <a:r>
              <a:rPr lang="it-IT" sz="2000" b="1" dirty="0" err="1"/>
              <a:t>Transition</a:t>
            </a:r>
            <a:r>
              <a:rPr lang="it-IT" sz="2000" b="1" dirty="0"/>
              <a:t> page</a:t>
            </a:r>
            <a:r>
              <a:rPr lang="it-IT" sz="2000" dirty="0"/>
              <a:t> (https://www.erasmusplus.org.uk/the-transition-period) </a:t>
            </a:r>
          </a:p>
          <a:p>
            <a:pPr marL="742950" lvl="1" indent="-285750">
              <a:spcBef>
                <a:spcPts val="120"/>
              </a:spcBef>
              <a:spcAft>
                <a:spcPts val="120"/>
              </a:spcAft>
              <a:buFont typeface="Wingdings" panose="05000000000000000000" pitchFamily="2" charset="2"/>
              <a:buChar char="§"/>
            </a:pPr>
            <a:r>
              <a:rPr lang="it-IT" sz="2000" b="1" dirty="0" err="1"/>
              <a:t>VISAs</a:t>
            </a:r>
            <a:r>
              <a:rPr lang="it-IT" sz="2000" dirty="0"/>
              <a:t> (https://www.gov.uk/browse/visas-immigration)</a:t>
            </a:r>
          </a:p>
        </p:txBody>
      </p:sp>
      <p:pic>
        <p:nvPicPr>
          <p:cNvPr id="25" name="Picture 2" descr="Visualizza immagine di origine">
            <a:extLst>
              <a:ext uri="{FF2B5EF4-FFF2-40B4-BE49-F238E27FC236}">
                <a16:creationId xmlns:a16="http://schemas.microsoft.com/office/drawing/2014/main" id="{D5326755-FA9B-4483-9652-19CDA9D613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953500" y="4575997"/>
            <a:ext cx="3238500" cy="247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4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CasellaDiTesto 34"/>
          <p:cNvSpPr txBox="1"/>
          <p:nvPr/>
        </p:nvSpPr>
        <p:spPr>
          <a:xfrm>
            <a:off x="0" y="10940"/>
            <a:ext cx="12192000" cy="492443"/>
          </a:xfrm>
          <a:prstGeom prst="rect">
            <a:avLst/>
          </a:prstGeom>
          <a:noFill/>
        </p:spPr>
        <p:txBody>
          <a:bodyPr wrap="square" rtlCol="0">
            <a:spAutoFit/>
          </a:bodyPr>
          <a:lstStyle/>
          <a:p>
            <a:pPr algn="ctr"/>
            <a:r>
              <a:rPr lang="it-IT" sz="2600" b="1" i="1" dirty="0">
                <a:solidFill>
                  <a:srgbClr val="FF0000"/>
                </a:solidFill>
                <a:latin typeface="+mj-lt"/>
              </a:rPr>
              <a:t>Promotori</a:t>
            </a:r>
          </a:p>
        </p:txBody>
      </p:sp>
      <p:pic>
        <p:nvPicPr>
          <p:cNvPr id="4" name="Immagine 3">
            <a:extLst>
              <a:ext uri="{FF2B5EF4-FFF2-40B4-BE49-F238E27FC236}">
                <a16:creationId xmlns:a16="http://schemas.microsoft.com/office/drawing/2014/main" id="{272D7BE2-6826-7CE0-DA46-13ECA6A726D7}"/>
              </a:ext>
            </a:extLst>
          </p:cNvPr>
          <p:cNvPicPr>
            <a:picLocks noChangeAspect="1"/>
          </p:cNvPicPr>
          <p:nvPr/>
        </p:nvPicPr>
        <p:blipFill rotWithShape="1">
          <a:blip r:embed="rId2"/>
          <a:srcRect l="21880" t="21593" r="51416" b="12711"/>
          <a:stretch/>
        </p:blipFill>
        <p:spPr>
          <a:xfrm>
            <a:off x="1709878" y="472606"/>
            <a:ext cx="4535647" cy="6276750"/>
          </a:xfrm>
          <a:prstGeom prst="rect">
            <a:avLst/>
          </a:prstGeom>
        </p:spPr>
      </p:pic>
      <p:pic>
        <p:nvPicPr>
          <p:cNvPr id="7" name="Immagine 6">
            <a:extLst>
              <a:ext uri="{FF2B5EF4-FFF2-40B4-BE49-F238E27FC236}">
                <a16:creationId xmlns:a16="http://schemas.microsoft.com/office/drawing/2014/main" id="{DCB04BE0-7A54-F121-D807-CC4D5A986801}"/>
              </a:ext>
            </a:extLst>
          </p:cNvPr>
          <p:cNvPicPr>
            <a:picLocks noChangeAspect="1"/>
          </p:cNvPicPr>
          <p:nvPr/>
        </p:nvPicPr>
        <p:blipFill rotWithShape="1">
          <a:blip r:embed="rId3"/>
          <a:srcRect l="22288" t="53333" r="51364" b="16987"/>
          <a:stretch/>
        </p:blipFill>
        <p:spPr>
          <a:xfrm>
            <a:off x="6442590" y="2197602"/>
            <a:ext cx="4461199" cy="2826758"/>
          </a:xfrm>
          <a:prstGeom prst="rect">
            <a:avLst/>
          </a:prstGeom>
        </p:spPr>
      </p:pic>
    </p:spTree>
    <p:extLst>
      <p:ext uri="{BB962C8B-B14F-4D97-AF65-F5344CB8AC3E}">
        <p14:creationId xmlns:p14="http://schemas.microsoft.com/office/powerpoint/2010/main" val="406293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96BB525-882D-4207-99D4-6D9F433CDB7A}"/>
              </a:ext>
            </a:extLst>
          </p:cNvPr>
          <p:cNvSpPr txBox="1"/>
          <p:nvPr/>
        </p:nvSpPr>
        <p:spPr>
          <a:xfrm>
            <a:off x="2701667" y="1068287"/>
            <a:ext cx="6513453" cy="3418756"/>
          </a:xfrm>
          <a:prstGeom prst="rect">
            <a:avLst/>
          </a:prstGeom>
          <a:noFill/>
        </p:spPr>
        <p:txBody>
          <a:bodyPr wrap="square">
            <a:spAutoFit/>
          </a:bodyPr>
          <a:lstStyle/>
          <a:p>
            <a:pPr marL="457200" indent="-457200">
              <a:lnSpc>
                <a:spcPct val="200000"/>
              </a:lnSpc>
              <a:buFont typeface="Wingdings" panose="05000000000000000000" pitchFamily="2" charset="2"/>
              <a:buChar char="ü"/>
            </a:pPr>
            <a:r>
              <a:rPr lang="it-IT" sz="2800" b="1" dirty="0">
                <a:cs typeface="Arial" panose="020B0604020202020204" pitchFamily="34" charset="0"/>
              </a:rPr>
              <a:t>77 Accordi attivi</a:t>
            </a:r>
            <a:endParaRPr lang="it-IT" sz="2800" dirty="0">
              <a:cs typeface="Arial" panose="020B0604020202020204" pitchFamily="34" charset="0"/>
            </a:endParaRPr>
          </a:p>
          <a:p>
            <a:pPr marL="457200" indent="-457200">
              <a:lnSpc>
                <a:spcPct val="200000"/>
              </a:lnSpc>
              <a:buFont typeface="Wingdings" panose="05000000000000000000" pitchFamily="2" charset="2"/>
              <a:buChar char="ü"/>
            </a:pPr>
            <a:r>
              <a:rPr lang="it-IT" sz="2800" b="1" dirty="0">
                <a:cs typeface="Arial" panose="020B0604020202020204" pitchFamily="34" charset="0"/>
              </a:rPr>
              <a:t>22 Paesi Europei + 1 Regno Unito</a:t>
            </a:r>
          </a:p>
          <a:p>
            <a:pPr marL="457200" indent="-457200">
              <a:lnSpc>
                <a:spcPct val="200000"/>
              </a:lnSpc>
              <a:buFont typeface="Wingdings" panose="05000000000000000000" pitchFamily="2" charset="2"/>
              <a:buChar char="ü"/>
            </a:pPr>
            <a:r>
              <a:rPr lang="it-IT" sz="2800" b="1" dirty="0">
                <a:cs typeface="Arial" panose="020B0604020202020204" pitchFamily="34" charset="0"/>
              </a:rPr>
              <a:t>29 Promotori</a:t>
            </a:r>
            <a:r>
              <a:rPr lang="it-IT" sz="2800" dirty="0">
                <a:cs typeface="Arial" panose="020B0604020202020204" pitchFamily="34" charset="0"/>
              </a:rPr>
              <a:t> </a:t>
            </a:r>
          </a:p>
          <a:p>
            <a:pPr marL="457200" indent="-457200">
              <a:lnSpc>
                <a:spcPct val="200000"/>
              </a:lnSpc>
              <a:buFont typeface="Wingdings" panose="05000000000000000000" pitchFamily="2" charset="2"/>
              <a:buChar char="ü"/>
            </a:pPr>
            <a:r>
              <a:rPr lang="it-IT" sz="2800" b="1" dirty="0">
                <a:cs typeface="Arial" panose="020B0604020202020204" pitchFamily="34" charset="0"/>
              </a:rPr>
              <a:t>147 Borse di studio </a:t>
            </a:r>
            <a:r>
              <a:rPr lang="it-IT" sz="2800" dirty="0">
                <a:cs typeface="Arial" panose="020B0604020202020204" pitchFamily="34" charset="0"/>
              </a:rPr>
              <a:t>(LT, LM e LQ)</a:t>
            </a:r>
          </a:p>
        </p:txBody>
      </p:sp>
      <p:sp>
        <p:nvSpPr>
          <p:cNvPr id="4" name="CasellaDiTesto 3">
            <a:extLst>
              <a:ext uri="{FF2B5EF4-FFF2-40B4-BE49-F238E27FC236}">
                <a16:creationId xmlns:a16="http://schemas.microsoft.com/office/drawing/2014/main" id="{CE548385-3DAE-442A-B80D-BA35D1A20AA7}"/>
              </a:ext>
            </a:extLst>
          </p:cNvPr>
          <p:cNvSpPr txBox="1"/>
          <p:nvPr/>
        </p:nvSpPr>
        <p:spPr>
          <a:xfrm>
            <a:off x="92279" y="243338"/>
            <a:ext cx="12192000" cy="492443"/>
          </a:xfrm>
          <a:prstGeom prst="rect">
            <a:avLst/>
          </a:prstGeom>
          <a:noFill/>
        </p:spPr>
        <p:txBody>
          <a:bodyPr wrap="square">
            <a:spAutoFit/>
          </a:bodyPr>
          <a:lstStyle/>
          <a:p>
            <a:pPr lvl="0" algn="ctr" defTabSz="457200">
              <a:spcBef>
                <a:spcPct val="0"/>
              </a:spcBef>
              <a:defRPr/>
            </a:pPr>
            <a:r>
              <a:rPr lang="it-IT" sz="2600" b="1" i="1" dirty="0">
                <a:solidFill>
                  <a:srgbClr val="FF0000"/>
                </a:solidFill>
                <a:latin typeface="+mj-lt"/>
              </a:rPr>
              <a:t>Offerta borse  DIST e DICEA</a:t>
            </a:r>
          </a:p>
        </p:txBody>
      </p:sp>
      <p:sp>
        <p:nvSpPr>
          <p:cNvPr id="8" name="CasellaDiTesto 7">
            <a:extLst>
              <a:ext uri="{FF2B5EF4-FFF2-40B4-BE49-F238E27FC236}">
                <a16:creationId xmlns:a16="http://schemas.microsoft.com/office/drawing/2014/main" id="{5A8B415C-D7D0-4714-827F-A24999F9EE02}"/>
              </a:ext>
            </a:extLst>
          </p:cNvPr>
          <p:cNvSpPr txBox="1"/>
          <p:nvPr/>
        </p:nvSpPr>
        <p:spPr>
          <a:xfrm>
            <a:off x="2850862" y="5152055"/>
            <a:ext cx="6215062" cy="646331"/>
          </a:xfrm>
          <a:prstGeom prst="rect">
            <a:avLst/>
          </a:prstGeom>
          <a:noFill/>
        </p:spPr>
        <p:txBody>
          <a:bodyPr wrap="square">
            <a:spAutoFit/>
          </a:bodyPr>
          <a:lstStyle/>
          <a:p>
            <a:r>
              <a:rPr lang="it-IT" sz="1800"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https://www.dicea.unina.it/erasmus/</a:t>
            </a:r>
            <a:r>
              <a:rPr lang="it-IT" sz="1800" b="1" dirty="0">
                <a:solidFill>
                  <a:srgbClr val="0070C0"/>
                </a:solidFill>
                <a:latin typeface="Arial" panose="020B0604020202020204" pitchFamily="34" charset="0"/>
                <a:cs typeface="Arial" panose="020B0604020202020204" pitchFamily="34" charset="0"/>
              </a:rPr>
              <a:t>   </a:t>
            </a:r>
            <a:r>
              <a:rPr lang="it-IT"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http://www.dist.unina.it/didattica/erasmus</a:t>
            </a:r>
            <a:r>
              <a:rPr lang="it-IT" b="1"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1631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670560" y="1232439"/>
            <a:ext cx="10800079" cy="3323987"/>
          </a:xfrm>
          <a:prstGeom prst="rect">
            <a:avLst/>
          </a:prstGeom>
        </p:spPr>
        <p:txBody>
          <a:bodyPr wrap="square">
            <a:spAutoFit/>
          </a:bodyPr>
          <a:lstStyle/>
          <a:p>
            <a:pPr marL="342900" indent="-342900" algn="just">
              <a:spcAft>
                <a:spcPts val="1200"/>
              </a:spcAft>
              <a:buFont typeface="Wingdings" panose="05000000000000000000" pitchFamily="2" charset="2"/>
              <a:buChar char="ü"/>
            </a:pPr>
            <a:r>
              <a:rPr lang="it-IT" sz="2000" dirty="0"/>
              <a:t>Studio all’estero dai </a:t>
            </a:r>
            <a:r>
              <a:rPr lang="it-IT" sz="2000" b="1" dirty="0">
                <a:solidFill>
                  <a:srgbClr val="FF0000"/>
                </a:solidFill>
              </a:rPr>
              <a:t>2 mesi (60 giorni) a 12 mesi (360 giorni) </a:t>
            </a:r>
            <a:r>
              <a:rPr lang="it-IT" sz="2000" dirty="0"/>
              <a:t>dovrà essere compreso tra il </a:t>
            </a:r>
            <a:r>
              <a:rPr lang="it-IT" sz="2000" b="1" dirty="0">
                <a:solidFill>
                  <a:srgbClr val="FF0000"/>
                </a:solidFill>
              </a:rPr>
              <a:t>1° giugno 2023 ed il 30 settembre 2024.</a:t>
            </a:r>
            <a:r>
              <a:rPr lang="it-IT" sz="2000" dirty="0">
                <a:solidFill>
                  <a:srgbClr val="FF0000"/>
                </a:solidFill>
              </a:rPr>
              <a:t> </a:t>
            </a:r>
          </a:p>
          <a:p>
            <a:pPr marL="342900" indent="-342900" algn="just">
              <a:spcAft>
                <a:spcPts val="1200"/>
              </a:spcAft>
              <a:buFont typeface="Wingdings" panose="05000000000000000000" pitchFamily="2" charset="2"/>
              <a:buChar char="ü"/>
            </a:pPr>
            <a:r>
              <a:rPr lang="it-IT" sz="2000" dirty="0"/>
              <a:t>Il periodo di studi Erasmus non potrà essere inferiore a </a:t>
            </a:r>
            <a:r>
              <a:rPr lang="it-IT" sz="2000" b="1" dirty="0">
                <a:solidFill>
                  <a:srgbClr val="FF0000"/>
                </a:solidFill>
              </a:rPr>
              <a:t>60 giorni </a:t>
            </a:r>
            <a:r>
              <a:rPr lang="it-IT" sz="2000" dirty="0"/>
              <a:t>(continuativi e documentati da idonea certificazione dell’istituto ospitante) </a:t>
            </a:r>
            <a:r>
              <a:rPr lang="it-IT" sz="2000" u="sng" dirty="0"/>
              <a:t>pena la restituzione dell’intera borsa di studio e la perdita dello status di studente Erasmus</a:t>
            </a:r>
            <a:r>
              <a:rPr lang="it-IT" sz="2000" dirty="0"/>
              <a:t>. </a:t>
            </a:r>
          </a:p>
          <a:p>
            <a:pPr marL="342900" indent="-342900" algn="just">
              <a:spcAft>
                <a:spcPts val="1200"/>
              </a:spcAft>
              <a:buFont typeface="Wingdings" panose="05000000000000000000" pitchFamily="2" charset="2"/>
              <a:buChar char="ü"/>
            </a:pPr>
            <a:r>
              <a:rPr lang="it-IT" sz="2000" dirty="0"/>
              <a:t>Gli </a:t>
            </a:r>
            <a:r>
              <a:rPr lang="it-IT" sz="2000" b="1" dirty="0"/>
              <a:t>studenti che intendono studiare all’estero per un solo semestre</a:t>
            </a:r>
            <a:r>
              <a:rPr lang="it-IT" sz="2000" dirty="0"/>
              <a:t>, </a:t>
            </a:r>
            <a:r>
              <a:rPr lang="it-IT" sz="2000" u="sng" dirty="0"/>
              <a:t>non saranno finanziati per più di </a:t>
            </a:r>
            <a:r>
              <a:rPr lang="it-IT" sz="2000" b="1" u="sng" dirty="0"/>
              <a:t>5 mesi </a:t>
            </a:r>
            <a:r>
              <a:rPr lang="it-IT" sz="2000" dirty="0"/>
              <a:t>(salvo eccezioni per le mete la cui durata è indicata chiaramente nell’accordo).</a:t>
            </a:r>
          </a:p>
          <a:p>
            <a:pPr marL="342900" indent="-342900" algn="just">
              <a:spcAft>
                <a:spcPts val="1200"/>
              </a:spcAft>
              <a:buFont typeface="Wingdings" panose="05000000000000000000" pitchFamily="2" charset="2"/>
              <a:buChar char="ü"/>
            </a:pPr>
            <a:r>
              <a:rPr lang="it-IT" sz="2000" dirty="0"/>
              <a:t>Gli </a:t>
            </a:r>
            <a:r>
              <a:rPr lang="it-IT" sz="2000" b="1" dirty="0"/>
              <a:t>studenti che intendono studiare all’estero per un intero anno accademico</a:t>
            </a:r>
            <a:r>
              <a:rPr lang="it-IT" sz="2000" dirty="0"/>
              <a:t>, </a:t>
            </a:r>
            <a:r>
              <a:rPr lang="it-IT" sz="2000" u="sng" dirty="0"/>
              <a:t>non saranno finanziati per più di </a:t>
            </a:r>
            <a:r>
              <a:rPr lang="it-IT" sz="2000" b="1" u="sng" dirty="0"/>
              <a:t>9 mesi</a:t>
            </a:r>
            <a:r>
              <a:rPr lang="it-IT" sz="2000" dirty="0"/>
              <a:t>.</a:t>
            </a:r>
          </a:p>
        </p:txBody>
      </p:sp>
      <p:sp>
        <p:nvSpPr>
          <p:cNvPr id="4" name="CasellaDiTesto 3">
            <a:extLst>
              <a:ext uri="{FF2B5EF4-FFF2-40B4-BE49-F238E27FC236}">
                <a16:creationId xmlns:a16="http://schemas.microsoft.com/office/drawing/2014/main" id="{17DB24F9-7045-2D2F-1D11-4F7127EB286D}"/>
              </a:ext>
            </a:extLst>
          </p:cNvPr>
          <p:cNvSpPr txBox="1"/>
          <p:nvPr/>
        </p:nvSpPr>
        <p:spPr>
          <a:xfrm>
            <a:off x="0" y="-1386"/>
            <a:ext cx="12192000" cy="492443"/>
          </a:xfrm>
          <a:prstGeom prst="rect">
            <a:avLst/>
          </a:prstGeom>
          <a:noFill/>
        </p:spPr>
        <p:txBody>
          <a:bodyPr wrap="square">
            <a:spAutoFit/>
          </a:bodyPr>
          <a:lstStyle/>
          <a:p>
            <a:pPr algn="ctr">
              <a:spcAft>
                <a:spcPts val="1200"/>
              </a:spcAft>
            </a:pPr>
            <a:r>
              <a:rPr lang="it-IT" sz="2600" b="1" i="1" dirty="0">
                <a:solidFill>
                  <a:srgbClr val="FF0000"/>
                </a:solidFill>
                <a:latin typeface="+mj-lt"/>
              </a:rPr>
              <a:t>Durata del periodo Erasmus</a:t>
            </a:r>
          </a:p>
        </p:txBody>
      </p:sp>
    </p:spTree>
    <p:extLst>
      <p:ext uri="{BB962C8B-B14F-4D97-AF65-F5344CB8AC3E}">
        <p14:creationId xmlns:p14="http://schemas.microsoft.com/office/powerpoint/2010/main" val="267635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538481" y="1341120"/>
            <a:ext cx="10921999" cy="2862322"/>
          </a:xfrm>
          <a:prstGeom prst="rect">
            <a:avLst/>
          </a:prstGeom>
        </p:spPr>
        <p:txBody>
          <a:bodyPr wrap="square">
            <a:spAutoFit/>
          </a:bodyPr>
          <a:lstStyle/>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2000" b="1" i="0" u="none" strike="noStrike" kern="1200" cap="none" spc="0" normalizeH="0" baseline="0" noProof="0" dirty="0">
                <a:ln>
                  <a:noFill/>
                </a:ln>
                <a:solidFill>
                  <a:prstClr val="black"/>
                </a:solidFill>
                <a:effectLst/>
                <a:uLnTx/>
                <a:uFillTx/>
                <a:latin typeface="CIDFont+F3"/>
                <a:ea typeface="+mn-ea"/>
                <a:cs typeface="+mn-cs"/>
              </a:rPr>
              <a:t>Sarà però possibile chiedere formalmente un prolungamento del periodo di studio</a:t>
            </a:r>
            <a:r>
              <a:rPr kumimoji="0" lang="it-IT" sz="2000" b="0" i="0" u="none" strike="noStrike" kern="1200" cap="none" spc="0" normalizeH="0" baseline="0" noProof="0" dirty="0">
                <a:ln>
                  <a:noFill/>
                </a:ln>
                <a:solidFill>
                  <a:prstClr val="black"/>
                </a:solidFill>
                <a:effectLst/>
                <a:uLnTx/>
                <a:uFillTx/>
                <a:latin typeface="CIDFont+F3"/>
                <a:ea typeface="+mn-ea"/>
                <a:cs typeface="+mn-cs"/>
              </a:rPr>
              <a:t>, preventivamente concordato dallo studente con l’università ospitante e con quella di origine, utilizzando la modulistica predisposta dall’Ufficio Relazioni Internazionali </a:t>
            </a:r>
            <a:r>
              <a:rPr kumimoji="0" lang="it-IT" sz="2000" b="0" i="0" u="sng" strike="noStrike" kern="1200" cap="none" spc="0" normalizeH="0" baseline="0" noProof="0" dirty="0">
                <a:ln>
                  <a:noFill/>
                </a:ln>
                <a:solidFill>
                  <a:prstClr val="black"/>
                </a:solidFill>
                <a:effectLst/>
                <a:uLnTx/>
                <a:uFillTx/>
                <a:latin typeface="CIDFont+F3"/>
                <a:ea typeface="+mn-ea"/>
                <a:cs typeface="+mn-cs"/>
              </a:rPr>
              <a:t>inviata almeno 1 mese prima del termine originariamente previsto per la mobilità</a:t>
            </a:r>
            <a:r>
              <a:rPr kumimoji="0" lang="it-IT" sz="2000" b="0" i="0" u="none" strike="noStrike" kern="1200" cap="none" spc="0" normalizeH="0" baseline="0" noProof="0" dirty="0">
                <a:ln>
                  <a:noFill/>
                </a:ln>
                <a:solidFill>
                  <a:prstClr val="black"/>
                </a:solidFill>
                <a:effectLst/>
                <a:uLnTx/>
                <a:uFillTx/>
                <a:latin typeface="CIDFont+F3"/>
                <a:ea typeface="+mn-ea"/>
                <a:cs typeface="+mn-cs"/>
              </a:rPr>
              <a:t>. </a:t>
            </a:r>
            <a:r>
              <a:rPr kumimoji="0" lang="it-IT" sz="2000" b="1" i="0" u="none" strike="noStrike" kern="1200" cap="none" spc="0" normalizeH="0" baseline="0" noProof="0" dirty="0">
                <a:ln>
                  <a:noFill/>
                </a:ln>
                <a:solidFill>
                  <a:srgbClr val="FF0000"/>
                </a:solidFill>
                <a:effectLst/>
                <a:uLnTx/>
                <a:uFillTx/>
                <a:latin typeface="CIDFont+F3"/>
                <a:ea typeface="+mn-ea"/>
                <a:cs typeface="+mn-cs"/>
              </a:rPr>
              <a:t>Il periodo aggiuntivo è da ritenersi senza contributo.</a:t>
            </a: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it-IT" sz="2000" b="0" i="0" u="none" strike="noStrike" kern="1200" cap="none" spc="0" normalizeH="0" baseline="0" noProof="0" dirty="0">
              <a:ln>
                <a:noFill/>
              </a:ln>
              <a:solidFill>
                <a:prstClr val="black"/>
              </a:solidFill>
              <a:effectLst/>
              <a:uLnTx/>
              <a:uFillTx/>
              <a:latin typeface="CIDFont+F3"/>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2000" b="0" i="0" u="none" strike="noStrike" kern="1200" cap="none" spc="0" normalizeH="0" baseline="0" noProof="0" dirty="0">
                <a:ln>
                  <a:noFill/>
                </a:ln>
                <a:solidFill>
                  <a:srgbClr val="FF0000"/>
                </a:solidFill>
                <a:effectLst/>
                <a:uLnTx/>
                <a:uFillTx/>
                <a:latin typeface="CIDFont+F3"/>
                <a:ea typeface="+mn-ea"/>
                <a:cs typeface="+mn-cs"/>
              </a:rPr>
              <a:t> La data di partenza e la durata del periodo da trascorrere all’estero devono essere stabiliti in sede di accettazione e sono condizionati dalle date di inizio e fine dei corsi e/o di altre attività presso le differenti sedi di destinazione, nonché dal numero di mesi.</a:t>
            </a:r>
            <a:endPar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17DB24F9-7045-2D2F-1D11-4F7127EB286D}"/>
              </a:ext>
            </a:extLst>
          </p:cNvPr>
          <p:cNvSpPr txBox="1"/>
          <p:nvPr/>
        </p:nvSpPr>
        <p:spPr>
          <a:xfrm>
            <a:off x="0" y="-1386"/>
            <a:ext cx="12192000"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Light" panose="020F0302020204030204"/>
                <a:ea typeface="+mn-ea"/>
                <a:cs typeface="+mn-cs"/>
              </a:rPr>
              <a:t>Durata del periodo Erasmus</a:t>
            </a:r>
          </a:p>
        </p:txBody>
      </p:sp>
    </p:spTree>
    <p:extLst>
      <p:ext uri="{BB962C8B-B14F-4D97-AF65-F5344CB8AC3E}">
        <p14:creationId xmlns:p14="http://schemas.microsoft.com/office/powerpoint/2010/main" val="2903589844"/>
      </p:ext>
    </p:extLst>
  </p:cSld>
  <p:clrMapOvr>
    <a:masterClrMapping/>
  </p:clrMapOvr>
</p:sld>
</file>

<file path=ppt/theme/theme1.xml><?xml version="1.0" encoding="utf-8"?>
<a:theme xmlns:a="http://schemas.openxmlformats.org/drawingml/2006/main" name="Tema di Office">
  <a:themeElements>
    <a:clrScheme name="Personalizzato 1">
      <a:dk1>
        <a:sysClr val="windowText" lastClr="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AA2C624A904A418DF9199DDF34D9F6" ma:contentTypeVersion="10" ma:contentTypeDescription="Create a new document." ma:contentTypeScope="" ma:versionID="422693231388b3c7a18e3e46270e3a2e">
  <xsd:schema xmlns:xsd="http://www.w3.org/2001/XMLSchema" xmlns:xs="http://www.w3.org/2001/XMLSchema" xmlns:p="http://schemas.microsoft.com/office/2006/metadata/properties" xmlns:ns3="b28cbbf2-4894-42be-84f1-f4bf5d911dfa" xmlns:ns4="8010330b-3f0c-4c7a-b20e-29bdaebfadf4" targetNamespace="http://schemas.microsoft.com/office/2006/metadata/properties" ma:root="true" ma:fieldsID="c67703ea6834980cc2b38874b700f6e2" ns3:_="" ns4:_="">
    <xsd:import namespace="b28cbbf2-4894-42be-84f1-f4bf5d911dfa"/>
    <xsd:import namespace="8010330b-3f0c-4c7a-b20e-29bdaebfadf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cbbf2-4894-42be-84f1-f4bf5d911df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0330b-3f0c-4c7a-b20e-29bdaebfadf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8378A1-8819-4184-9092-999B3E3129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cbbf2-4894-42be-84f1-f4bf5d911dfa"/>
    <ds:schemaRef ds:uri="8010330b-3f0c-4c7a-b20e-29bdaebfad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446390-8521-40A2-A462-EA068123BED9}">
  <ds:schemaRefs>
    <ds:schemaRef ds:uri="http://schemas.microsoft.com/sharepoint/v3/contenttype/forms"/>
  </ds:schemaRefs>
</ds:datastoreItem>
</file>

<file path=customXml/itemProps3.xml><?xml version="1.0" encoding="utf-8"?>
<ds:datastoreItem xmlns:ds="http://schemas.openxmlformats.org/officeDocument/2006/customXml" ds:itemID="{B5BA3906-9696-4247-AC0D-DD5C26B2A70A}">
  <ds:schemaRefs>
    <ds:schemaRef ds:uri="http://purl.org/dc/terms/"/>
    <ds:schemaRef ds:uri="http://www.w3.org/XML/1998/namespace"/>
    <ds:schemaRef ds:uri="http://schemas.microsoft.com/office/2006/documentManagement/types"/>
    <ds:schemaRef ds:uri="http://purl.org/dc/elements/1.1/"/>
    <ds:schemaRef ds:uri="b28cbbf2-4894-42be-84f1-f4bf5d911dfa"/>
    <ds:schemaRef ds:uri="http://purl.org/dc/dcmitype/"/>
    <ds:schemaRef ds:uri="http://schemas.microsoft.com/office/infopath/2007/PartnerControls"/>
    <ds:schemaRef ds:uri="http://schemas.openxmlformats.org/package/2006/metadata/core-properties"/>
    <ds:schemaRef ds:uri="8010330b-3f0c-4c7a-b20e-29bdaebfadf4"/>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 2013 - 2022</Template>
  <TotalTime>0</TotalTime>
  <Words>3128</Words>
  <Application>Microsoft Office PowerPoint</Application>
  <PresentationFormat>Widescreen</PresentationFormat>
  <Paragraphs>294</Paragraphs>
  <Slides>30</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30</vt:i4>
      </vt:variant>
    </vt:vector>
  </HeadingPairs>
  <TitlesOfParts>
    <vt:vector size="41" baseType="lpstr">
      <vt:lpstr>Arial</vt:lpstr>
      <vt:lpstr>Calibri</vt:lpstr>
      <vt:lpstr>Calibri Light</vt:lpstr>
      <vt:lpstr>Century Gothic</vt:lpstr>
      <vt:lpstr>CIDFont+F2</vt:lpstr>
      <vt:lpstr>CIDFont+F3</vt:lpstr>
      <vt:lpstr>Franklin Gothic Medium Cond</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2022-03-11T10:46:04Z</dcterms:created>
  <dcterms:modified xsi:type="dcterms:W3CDTF">2023-03-15T07:29:27Z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0x01010068AA2C624A904A418DF9199DDF34D9F6</vt:lpwstr>
  </property>
</Properties>
</file>