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sldIdLst>
    <p:sldId id="256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47" d="100"/>
          <a:sy n="47" d="100"/>
        </p:scale>
        <p:origin x="25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C47B-D05C-2649-BB04-CB40B2C2DEF1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8A2-D3C6-5749-ADF9-7A77A95F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99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C47B-D05C-2649-BB04-CB40B2C2DEF1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8A2-D3C6-5749-ADF9-7A77A95F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07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C47B-D05C-2649-BB04-CB40B2C2DEF1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8A2-D3C6-5749-ADF9-7A77A95F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72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C47B-D05C-2649-BB04-CB40B2C2DEF1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8A2-D3C6-5749-ADF9-7A77A95F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11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C47B-D05C-2649-BB04-CB40B2C2DEF1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8A2-D3C6-5749-ADF9-7A77A95F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28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C47B-D05C-2649-BB04-CB40B2C2DEF1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8A2-D3C6-5749-ADF9-7A77A95F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30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C47B-D05C-2649-BB04-CB40B2C2DEF1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8A2-D3C6-5749-ADF9-7A77A95F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27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C47B-D05C-2649-BB04-CB40B2C2DEF1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8A2-D3C6-5749-ADF9-7A77A95F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49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C47B-D05C-2649-BB04-CB40B2C2DEF1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8A2-D3C6-5749-ADF9-7A77A95F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95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C47B-D05C-2649-BB04-CB40B2C2DEF1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8A2-D3C6-5749-ADF9-7A77A95F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97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C47B-D05C-2649-BB04-CB40B2C2DEF1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8A2-D3C6-5749-ADF9-7A77A95F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49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69C47B-D05C-2649-BB04-CB40B2C2DEF1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8D08A2-D3C6-5749-ADF9-7A77A95FC5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40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hyperlink" Target="https://www.salvatoremanfreda.it/index.php/share-africa-innovative-technologies-for-a-sustainable-water-managem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2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8400AF-64F9-7A21-3C70-F8254D516D37}"/>
              </a:ext>
            </a:extLst>
          </p:cNvPr>
          <p:cNvSpPr txBox="1"/>
          <p:nvPr/>
        </p:nvSpPr>
        <p:spPr>
          <a:xfrm>
            <a:off x="247972" y="645958"/>
            <a:ext cx="6354305" cy="824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ndara" panose="020E050203030302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EBIP - Innovative Technologies for a Sustainable Water Management </a:t>
            </a:r>
            <a:endParaRPr lang="it-IT" sz="2400" b="1" dirty="0">
              <a:latin typeface="Candara" panose="020E0502030303020204" pitchFamily="34" charset="0"/>
              <a:ea typeface="Trebuchet MS" panose="020B0703020202090204" pitchFamily="34" charset="0"/>
              <a:cs typeface="Trebuchet MS" panose="020B0703020202090204" pitchFamily="34" charset="0"/>
            </a:endParaRPr>
          </a:p>
          <a:p>
            <a:pPr>
              <a:buNone/>
            </a:pPr>
            <a:endParaRPr lang="it-IT" b="1" dirty="0"/>
          </a:p>
          <a:p>
            <a:pPr>
              <a:buNone/>
            </a:pPr>
            <a:r>
              <a:rPr lang="it-IT" sz="1600" b="1" dirty="0" err="1"/>
              <a:t>What</a:t>
            </a:r>
            <a:r>
              <a:rPr lang="it-IT" sz="1600" b="1" dirty="0"/>
              <a:t> </a:t>
            </a:r>
            <a:r>
              <a:rPr lang="it-IT" sz="1600" b="1" dirty="0" err="1"/>
              <a:t>is</a:t>
            </a:r>
            <a:r>
              <a:rPr lang="it-IT" sz="1600" b="1" dirty="0"/>
              <a:t> EBIP?</a:t>
            </a:r>
            <a:endParaRPr lang="it-IT" sz="1600" dirty="0"/>
          </a:p>
          <a:p>
            <a:pPr>
              <a:buNone/>
            </a:pPr>
            <a:r>
              <a:rPr lang="it-IT" sz="1600" dirty="0"/>
              <a:t>The </a:t>
            </a:r>
            <a:r>
              <a:rPr lang="it-IT" sz="1600" b="1" dirty="0"/>
              <a:t>Executive Blended Intensive </a:t>
            </a:r>
            <a:r>
              <a:rPr lang="it-IT" sz="1600" b="1" dirty="0" err="1"/>
              <a:t>Programme</a:t>
            </a:r>
            <a:r>
              <a:rPr lang="it-IT" sz="1600" b="1" dirty="0"/>
              <a:t> (EBIP)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designed</a:t>
            </a:r>
            <a:r>
              <a:rPr lang="it-IT" sz="1600" dirty="0"/>
              <a:t> to </a:t>
            </a:r>
            <a:r>
              <a:rPr lang="it-IT" sz="1600" dirty="0" err="1"/>
              <a:t>train</a:t>
            </a:r>
            <a:r>
              <a:rPr lang="it-IT" sz="1600" dirty="0"/>
              <a:t> a new generation of </a:t>
            </a:r>
            <a:r>
              <a:rPr lang="it-IT" sz="1600" b="1" dirty="0" err="1"/>
              <a:t>skilled</a:t>
            </a:r>
            <a:r>
              <a:rPr lang="it-IT" sz="1600" b="1" dirty="0"/>
              <a:t> </a:t>
            </a:r>
            <a:r>
              <a:rPr lang="it-IT" sz="1600" b="1" dirty="0" err="1"/>
              <a:t>young</a:t>
            </a:r>
            <a:r>
              <a:rPr lang="it-IT" sz="1600" b="1" dirty="0"/>
              <a:t> </a:t>
            </a:r>
            <a:r>
              <a:rPr lang="it-IT" sz="1600" b="1" dirty="0" err="1"/>
              <a:t>researchers</a:t>
            </a:r>
            <a:r>
              <a:rPr lang="it-IT" sz="1600" b="1" dirty="0"/>
              <a:t> and </a:t>
            </a:r>
            <a:r>
              <a:rPr lang="it-IT" sz="1600" b="1" dirty="0" err="1"/>
              <a:t>academic</a:t>
            </a:r>
            <a:r>
              <a:rPr lang="it-IT" sz="1600" b="1" dirty="0"/>
              <a:t> </a:t>
            </a:r>
            <a:r>
              <a:rPr lang="it-IT" sz="1600" b="1" dirty="0" err="1"/>
              <a:t>professionals</a:t>
            </a:r>
            <a:r>
              <a:rPr lang="it-IT" sz="1600" dirty="0"/>
              <a:t> </a:t>
            </a:r>
            <a:r>
              <a:rPr lang="it-IT" sz="1600" dirty="0" err="1"/>
              <a:t>engaged</a:t>
            </a:r>
            <a:r>
              <a:rPr lang="it-IT" sz="1600" dirty="0"/>
              <a:t> in </a:t>
            </a:r>
            <a:r>
              <a:rPr lang="it-IT" sz="1600" dirty="0" err="1"/>
              <a:t>sustainable</a:t>
            </a:r>
            <a:r>
              <a:rPr lang="it-IT" sz="1600" dirty="0"/>
              <a:t> water management.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r>
              <a:rPr lang="it-IT" sz="1600" dirty="0"/>
              <a:t>The </a:t>
            </a:r>
            <a:r>
              <a:rPr lang="it-IT" sz="1600" dirty="0" err="1"/>
              <a:t>programme</a:t>
            </a:r>
            <a:r>
              <a:rPr lang="it-IT" sz="1600" dirty="0"/>
              <a:t> </a:t>
            </a:r>
            <a:r>
              <a:rPr lang="it-IT" sz="1600" dirty="0" err="1"/>
              <a:t>offers</a:t>
            </a:r>
            <a:r>
              <a:rPr lang="it-IT" sz="1600" dirty="0"/>
              <a:t> an </a:t>
            </a:r>
            <a:r>
              <a:rPr lang="it-IT" sz="1600" b="1" dirty="0" err="1"/>
              <a:t>interdisciplinary</a:t>
            </a:r>
            <a:r>
              <a:rPr lang="it-IT" sz="1600" b="1" dirty="0"/>
              <a:t> and international training </a:t>
            </a:r>
            <a:r>
              <a:rPr lang="it-IT" sz="1600" b="1" dirty="0" err="1"/>
              <a:t>experience</a:t>
            </a:r>
            <a:r>
              <a:rPr lang="it-IT" sz="1600" dirty="0"/>
              <a:t>, with </a:t>
            </a:r>
            <a:r>
              <a:rPr lang="it-IT" sz="1600" dirty="0" err="1"/>
              <a:t>both</a:t>
            </a:r>
            <a:r>
              <a:rPr lang="it-IT" sz="1600" dirty="0"/>
              <a:t> </a:t>
            </a:r>
            <a:r>
              <a:rPr lang="it-IT" sz="1600" b="1" dirty="0"/>
              <a:t>online and in-</a:t>
            </a:r>
            <a:r>
              <a:rPr lang="it-IT" sz="1600" b="1" dirty="0" err="1"/>
              <a:t>person</a:t>
            </a:r>
            <a:r>
              <a:rPr lang="it-IT" sz="1600" b="1" dirty="0"/>
              <a:t> sessions</a:t>
            </a:r>
            <a:r>
              <a:rPr lang="it-IT" sz="1600" dirty="0"/>
              <a:t>, to </a:t>
            </a:r>
            <a:r>
              <a:rPr lang="it-IT" sz="1600" dirty="0" err="1"/>
              <a:t>address</a:t>
            </a:r>
            <a:r>
              <a:rPr lang="it-IT" sz="1600" dirty="0"/>
              <a:t> </a:t>
            </a:r>
            <a:r>
              <a:rPr lang="it-IT" sz="1600" dirty="0" err="1"/>
              <a:t>critical</a:t>
            </a:r>
            <a:r>
              <a:rPr lang="it-IT" sz="1600" dirty="0"/>
              <a:t> challenges in water </a:t>
            </a:r>
            <a:r>
              <a:rPr lang="it-IT" sz="1600" dirty="0" err="1"/>
              <a:t>resources</a:t>
            </a:r>
            <a:r>
              <a:rPr lang="it-IT" sz="1600" dirty="0"/>
              <a:t> and </a:t>
            </a:r>
            <a:r>
              <a:rPr lang="it-IT" sz="1600" dirty="0" err="1"/>
              <a:t>sustainability</a:t>
            </a:r>
            <a:r>
              <a:rPr lang="it-IT" sz="1600" dirty="0"/>
              <a:t>, </a:t>
            </a:r>
            <a:r>
              <a:rPr lang="it-IT" sz="1600" dirty="0" err="1"/>
              <a:t>especially</a:t>
            </a:r>
            <a:r>
              <a:rPr lang="it-IT" sz="1600" dirty="0"/>
              <a:t> in the </a:t>
            </a:r>
            <a:r>
              <a:rPr lang="it-IT" sz="1600" dirty="0" err="1"/>
              <a:t>context</a:t>
            </a:r>
            <a:r>
              <a:rPr lang="it-IT" sz="1600" dirty="0"/>
              <a:t> of the </a:t>
            </a:r>
            <a:r>
              <a:rPr lang="it-IT" sz="1600" b="1" dirty="0" err="1"/>
              <a:t>African</a:t>
            </a:r>
            <a:r>
              <a:rPr lang="it-IT" sz="1600" b="1" dirty="0"/>
              <a:t> </a:t>
            </a:r>
            <a:r>
              <a:rPr lang="it-IT" sz="1600" b="1" dirty="0" err="1"/>
              <a:t>continent</a:t>
            </a:r>
            <a:r>
              <a:rPr lang="it-IT" sz="1600" dirty="0"/>
              <a:t>.</a:t>
            </a:r>
          </a:p>
          <a:p>
            <a:pPr>
              <a:buNone/>
            </a:pPr>
            <a:endParaRPr lang="it-IT" sz="1600" b="1" dirty="0"/>
          </a:p>
          <a:p>
            <a:pPr>
              <a:buNone/>
            </a:pPr>
            <a:r>
              <a:rPr lang="it-IT" sz="1600" b="1" dirty="0" err="1"/>
              <a:t>Our</a:t>
            </a:r>
            <a:r>
              <a:rPr lang="it-IT" sz="1600" b="1" dirty="0"/>
              <a:t> </a:t>
            </a:r>
            <a:r>
              <a:rPr lang="it-IT" sz="1600" b="1" dirty="0" err="1"/>
              <a:t>Objectives</a:t>
            </a:r>
            <a:endParaRPr lang="it-IT" sz="1600" dirty="0"/>
          </a:p>
          <a:p>
            <a:pPr>
              <a:buNone/>
            </a:pPr>
            <a:r>
              <a:rPr lang="it-IT" sz="1600" dirty="0"/>
              <a:t>🔹 </a:t>
            </a:r>
            <a:r>
              <a:rPr lang="it-IT" sz="1600" dirty="0" err="1"/>
              <a:t>Strengthen</a:t>
            </a:r>
            <a:r>
              <a:rPr lang="it-IT" sz="1600" dirty="0"/>
              <a:t> </a:t>
            </a:r>
            <a:r>
              <a:rPr lang="it-IT" sz="1600" dirty="0" err="1"/>
              <a:t>participants</a:t>
            </a:r>
            <a:r>
              <a:rPr lang="it-IT" sz="1600" dirty="0"/>
              <a:t>’ </a:t>
            </a:r>
            <a:r>
              <a:rPr lang="it-IT" sz="1600" dirty="0" err="1"/>
              <a:t>understanding</a:t>
            </a:r>
            <a:r>
              <a:rPr lang="it-IT" sz="1600" dirty="0"/>
              <a:t> of </a:t>
            </a:r>
            <a:r>
              <a:rPr lang="it-IT" sz="1600" b="1" dirty="0"/>
              <a:t>global </a:t>
            </a:r>
            <a:r>
              <a:rPr lang="it-IT" sz="1600" b="1" dirty="0" err="1"/>
              <a:t>sustainability</a:t>
            </a:r>
            <a:r>
              <a:rPr lang="it-IT" sz="1600" b="1" dirty="0"/>
              <a:t> challenges</a:t>
            </a:r>
            <a:r>
              <a:rPr lang="it-IT" sz="1600" dirty="0"/>
              <a:t> for Africa.</a:t>
            </a:r>
          </a:p>
          <a:p>
            <a:pPr>
              <a:buNone/>
            </a:pPr>
            <a:r>
              <a:rPr lang="it-IT" sz="1600" dirty="0"/>
              <a:t>🔹 </a:t>
            </a:r>
            <a:r>
              <a:rPr lang="it-IT" sz="1600" dirty="0" err="1"/>
              <a:t>Provide</a:t>
            </a:r>
            <a:r>
              <a:rPr lang="it-IT" sz="1600" dirty="0"/>
              <a:t> </a:t>
            </a:r>
            <a:r>
              <a:rPr lang="it-IT" sz="1600" b="1" dirty="0"/>
              <a:t>cutting-</a:t>
            </a:r>
            <a:r>
              <a:rPr lang="it-IT" sz="1600" b="1" dirty="0" err="1"/>
              <a:t>edge</a:t>
            </a:r>
            <a:r>
              <a:rPr lang="it-IT" sz="1600" b="1" dirty="0"/>
              <a:t> tools and </a:t>
            </a:r>
            <a:r>
              <a:rPr lang="it-IT" sz="1600" b="1" dirty="0" err="1"/>
              <a:t>methodologies</a:t>
            </a:r>
            <a:r>
              <a:rPr lang="it-IT" sz="1600" dirty="0"/>
              <a:t> for high-</a:t>
            </a:r>
            <a:r>
              <a:rPr lang="it-IT" sz="1600" dirty="0" err="1"/>
              <a:t>quality</a:t>
            </a:r>
            <a:r>
              <a:rPr lang="it-IT" sz="1600" dirty="0"/>
              <a:t> </a:t>
            </a:r>
            <a:r>
              <a:rPr lang="it-IT" sz="1600" dirty="0" err="1"/>
              <a:t>research</a:t>
            </a:r>
            <a:r>
              <a:rPr lang="it-IT" sz="1600" dirty="0"/>
              <a:t> and training.</a:t>
            </a:r>
          </a:p>
          <a:p>
            <a:pPr>
              <a:buNone/>
            </a:pPr>
            <a:r>
              <a:rPr lang="it-IT" sz="1600" dirty="0"/>
              <a:t>🔹 </a:t>
            </a:r>
            <a:r>
              <a:rPr lang="it-IT" sz="1600" dirty="0" err="1"/>
              <a:t>Promote</a:t>
            </a:r>
            <a:r>
              <a:rPr lang="it-IT" sz="1600" dirty="0"/>
              <a:t> </a:t>
            </a:r>
            <a:r>
              <a:rPr lang="it-IT" sz="1600" b="1" dirty="0"/>
              <a:t>long-</a:t>
            </a:r>
            <a:r>
              <a:rPr lang="it-IT" sz="1600" b="1" dirty="0" err="1"/>
              <a:t>term</a:t>
            </a:r>
            <a:r>
              <a:rPr lang="it-IT" sz="1600" b="1" dirty="0"/>
              <a:t> </a:t>
            </a:r>
            <a:r>
              <a:rPr lang="it-IT" sz="1600" b="1" dirty="0" err="1"/>
              <a:t>cooperation</a:t>
            </a:r>
            <a:r>
              <a:rPr lang="it-IT" sz="1600" dirty="0"/>
              <a:t> </a:t>
            </a:r>
            <a:r>
              <a:rPr lang="it-IT" sz="1600" dirty="0" err="1"/>
              <a:t>between</a:t>
            </a:r>
            <a:r>
              <a:rPr lang="it-IT" sz="1600" dirty="0"/>
              <a:t> </a:t>
            </a:r>
            <a:r>
              <a:rPr lang="it-IT" sz="1600" b="1" dirty="0" err="1"/>
              <a:t>African</a:t>
            </a:r>
            <a:r>
              <a:rPr lang="it-IT" sz="1600" dirty="0"/>
              <a:t> and </a:t>
            </a:r>
            <a:r>
              <a:rPr lang="it-IT" sz="1600" b="1" dirty="0" err="1"/>
              <a:t>Italian</a:t>
            </a:r>
            <a:r>
              <a:rPr lang="it-IT" sz="1600" b="1" dirty="0"/>
              <a:t> </a:t>
            </a:r>
            <a:r>
              <a:rPr lang="it-IT" sz="1600" b="1" dirty="0" err="1"/>
              <a:t>universities</a:t>
            </a:r>
            <a:r>
              <a:rPr lang="it-IT" sz="1600" dirty="0"/>
              <a:t> </a:t>
            </a:r>
            <a:r>
              <a:rPr lang="it-IT" sz="1600" dirty="0" err="1"/>
              <a:t>through</a:t>
            </a:r>
            <a:r>
              <a:rPr lang="it-IT" sz="1600" dirty="0"/>
              <a:t> </a:t>
            </a:r>
            <a:r>
              <a:rPr lang="it-IT" sz="1600" dirty="0" err="1"/>
              <a:t>academic</a:t>
            </a:r>
            <a:r>
              <a:rPr lang="it-IT" sz="1600" dirty="0"/>
              <a:t> </a:t>
            </a:r>
            <a:r>
              <a:rPr lang="it-IT" sz="1600" dirty="0" err="1"/>
              <a:t>mobility</a:t>
            </a:r>
            <a:r>
              <a:rPr lang="it-IT" sz="1600" dirty="0"/>
              <a:t> and joint </a:t>
            </a:r>
            <a:r>
              <a:rPr lang="it-IT" sz="1600" dirty="0" err="1"/>
              <a:t>research</a:t>
            </a:r>
            <a:r>
              <a:rPr lang="it-IT" sz="1600" dirty="0"/>
              <a:t>.</a:t>
            </a:r>
          </a:p>
          <a:p>
            <a:pPr>
              <a:buNone/>
            </a:pPr>
            <a:endParaRPr lang="it-IT" sz="1600" b="1" dirty="0"/>
          </a:p>
          <a:p>
            <a:pPr>
              <a:buNone/>
            </a:pPr>
            <a:r>
              <a:rPr lang="it-IT" sz="1600" b="1" dirty="0"/>
              <a:t>Key </a:t>
            </a:r>
            <a:r>
              <a:rPr lang="it-IT" sz="1600" b="1" dirty="0" err="1"/>
              <a:t>Dates</a:t>
            </a:r>
            <a:endParaRPr lang="it-IT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/>
              <a:t>📢 </a:t>
            </a:r>
            <a:r>
              <a:rPr lang="it-IT" sz="1600" b="1" dirty="0"/>
              <a:t>Call </a:t>
            </a:r>
            <a:r>
              <a:rPr lang="it-IT" sz="1600" b="1" dirty="0" err="1"/>
              <a:t>Opens</a:t>
            </a:r>
            <a:r>
              <a:rPr lang="it-IT" sz="1600" b="1" dirty="0"/>
              <a:t>:</a:t>
            </a:r>
            <a:r>
              <a:rPr lang="it-IT" sz="1600" dirty="0"/>
              <a:t> 27 June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/>
              <a:t>⏰ </a:t>
            </a:r>
            <a:r>
              <a:rPr lang="it-IT" sz="1600" b="1" dirty="0"/>
              <a:t>Application Deadline:</a:t>
            </a:r>
            <a:r>
              <a:rPr lang="it-IT" sz="1600" dirty="0"/>
              <a:t> 17 </a:t>
            </a:r>
            <a:r>
              <a:rPr lang="it-IT" sz="1600" dirty="0" err="1"/>
              <a:t>July</a:t>
            </a:r>
            <a:r>
              <a:rPr lang="it-IT" sz="1600" dirty="0"/>
              <a:t>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/>
              <a:t>✅ </a:t>
            </a:r>
            <a:r>
              <a:rPr lang="it-IT" sz="1600" b="1" dirty="0" err="1"/>
              <a:t>Participant</a:t>
            </a:r>
            <a:r>
              <a:rPr lang="it-IT" sz="1600" b="1" dirty="0"/>
              <a:t> </a:t>
            </a:r>
            <a:r>
              <a:rPr lang="it-IT" sz="1600" b="1" dirty="0" err="1"/>
              <a:t>Selection</a:t>
            </a:r>
            <a:r>
              <a:rPr lang="it-IT" sz="1600" b="1" dirty="0"/>
              <a:t>:</a:t>
            </a:r>
            <a:r>
              <a:rPr lang="it-IT" sz="1600" dirty="0"/>
              <a:t> 10 August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/>
              <a:t>🎓 </a:t>
            </a:r>
            <a:r>
              <a:rPr lang="it-IT" sz="1600" b="1" dirty="0"/>
              <a:t>Course </a:t>
            </a:r>
            <a:r>
              <a:rPr lang="it-IT" sz="1600" b="1" dirty="0" err="1"/>
              <a:t>Period</a:t>
            </a:r>
            <a:r>
              <a:rPr lang="it-IT" sz="1600" b="1" dirty="0"/>
              <a:t>:</a:t>
            </a:r>
            <a:r>
              <a:rPr lang="it-IT" sz="1600" dirty="0"/>
              <a:t> </a:t>
            </a:r>
            <a:r>
              <a:rPr lang="it-IT" sz="1600" dirty="0" err="1"/>
              <a:t>October</a:t>
            </a:r>
            <a:r>
              <a:rPr lang="it-IT" sz="1600" dirty="0"/>
              <a:t> – </a:t>
            </a:r>
            <a:r>
              <a:rPr lang="it-IT" sz="1600" dirty="0" err="1"/>
              <a:t>December</a:t>
            </a:r>
            <a:r>
              <a:rPr lang="it-IT" sz="1600" dirty="0"/>
              <a:t> 2025</a:t>
            </a:r>
          </a:p>
          <a:p>
            <a:pPr>
              <a:buNone/>
            </a:pPr>
            <a:endParaRPr lang="it-IT" sz="1600" b="1" dirty="0"/>
          </a:p>
          <a:p>
            <a:pPr>
              <a:buNone/>
            </a:pPr>
            <a:r>
              <a:rPr lang="it-IT" sz="1600" b="1" dirty="0"/>
              <a:t>Funding &amp; 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/>
              <a:t>🎓 </a:t>
            </a:r>
            <a:r>
              <a:rPr lang="it-IT" sz="1600" b="1" dirty="0" err="1"/>
              <a:t>Scholarship</a:t>
            </a:r>
            <a:r>
              <a:rPr lang="it-IT" sz="1600" b="1" dirty="0"/>
              <a:t>:</a:t>
            </a:r>
            <a:r>
              <a:rPr lang="it-IT" sz="1600" dirty="0"/>
              <a:t> €3,000.00 (to support travel, </a:t>
            </a:r>
            <a:r>
              <a:rPr lang="it-IT" sz="1600" dirty="0" err="1"/>
              <a:t>accommodation</a:t>
            </a:r>
            <a:r>
              <a:rPr lang="it-IT" sz="1600" dirty="0"/>
              <a:t>, and living </a:t>
            </a:r>
            <a:r>
              <a:rPr lang="it-IT" sz="1600" dirty="0" err="1"/>
              <a:t>expenses</a:t>
            </a:r>
            <a:r>
              <a:rPr lang="it-IT" sz="16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/>
              <a:t>📝 </a:t>
            </a:r>
            <a:r>
              <a:rPr lang="it-IT" sz="1600" b="1" dirty="0"/>
              <a:t>ENIT </a:t>
            </a:r>
            <a:r>
              <a:rPr lang="it-IT" sz="1600" b="1" dirty="0" err="1"/>
              <a:t>Registration</a:t>
            </a:r>
            <a:r>
              <a:rPr lang="it-IT" sz="1600" b="1" dirty="0"/>
              <a:t> </a:t>
            </a:r>
            <a:r>
              <a:rPr lang="it-IT" sz="1600" b="1" dirty="0" err="1"/>
              <a:t>Fee</a:t>
            </a:r>
            <a:r>
              <a:rPr lang="it-IT" sz="1600" b="1" dirty="0"/>
              <a:t>:</a:t>
            </a:r>
            <a:r>
              <a:rPr lang="it-IT" sz="1600" dirty="0"/>
              <a:t> €300.00 (covers </a:t>
            </a:r>
            <a:r>
              <a:rPr lang="it-IT" sz="1600" dirty="0" err="1"/>
              <a:t>administrative</a:t>
            </a:r>
            <a:r>
              <a:rPr lang="it-IT" sz="1600" dirty="0"/>
              <a:t> and </a:t>
            </a:r>
            <a:r>
              <a:rPr lang="it-IT" sz="1600" dirty="0" err="1"/>
              <a:t>infrastructure</a:t>
            </a:r>
            <a:r>
              <a:rPr lang="it-IT" sz="1600" dirty="0"/>
              <a:t> costs)</a:t>
            </a:r>
            <a:endParaRPr lang="it-IT" sz="16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6414E29-47CD-0160-5C94-17549092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09" b="9436"/>
          <a:stretch/>
        </p:blipFill>
        <p:spPr>
          <a:xfrm>
            <a:off x="0" y="0"/>
            <a:ext cx="6874051" cy="645958"/>
          </a:xfrm>
          <a:prstGeom prst="rect">
            <a:avLst/>
          </a:prstGeom>
        </p:spPr>
      </p:pic>
      <p:pic>
        <p:nvPicPr>
          <p:cNvPr id="7" name="Immagine 6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1A8918F0-D1C5-C299-006C-916B2443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3218" t="16225" r="15517" b="3566"/>
          <a:stretch>
            <a:fillRect/>
          </a:stretch>
        </p:blipFill>
        <p:spPr>
          <a:xfrm>
            <a:off x="2935884" y="8764440"/>
            <a:ext cx="978480" cy="114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9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5713DE-D8C1-174D-750D-74059A956279}"/>
              </a:ext>
            </a:extLst>
          </p:cNvPr>
          <p:cNvSpPr txBox="1"/>
          <p:nvPr/>
        </p:nvSpPr>
        <p:spPr>
          <a:xfrm>
            <a:off x="31549" y="3269522"/>
            <a:ext cx="685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it-IT" b="1" dirty="0"/>
          </a:p>
          <a:p>
            <a:pPr>
              <a:buNone/>
            </a:pPr>
            <a:r>
              <a:rPr lang="it-IT" b="1" dirty="0" err="1"/>
              <a:t>Programme</a:t>
            </a:r>
            <a:r>
              <a:rPr lang="it-IT" b="1" dirty="0"/>
              <a:t> Format</a:t>
            </a:r>
            <a:endParaRPr lang="it-IT" dirty="0"/>
          </a:p>
          <a:p>
            <a:pPr>
              <a:buNone/>
            </a:pP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b="1" dirty="0"/>
              <a:t>blended learning </a:t>
            </a:r>
            <a:r>
              <a:rPr lang="it-IT" b="1" dirty="0" err="1"/>
              <a:t>experience</a:t>
            </a:r>
            <a:r>
              <a:rPr lang="it-IT" dirty="0"/>
              <a:t> </a:t>
            </a:r>
            <a:r>
              <a:rPr lang="it-IT" dirty="0" err="1"/>
              <a:t>includes</a:t>
            </a:r>
            <a:r>
              <a:rPr lang="it-IT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Online and On-site </a:t>
            </a:r>
            <a:r>
              <a:rPr lang="it-IT" b="1" dirty="0" err="1"/>
              <a:t>modules</a:t>
            </a:r>
            <a:r>
              <a:rPr lang="it-IT" dirty="0"/>
              <a:t> </a:t>
            </a:r>
            <a:r>
              <a:rPr lang="it-IT" dirty="0" err="1"/>
              <a:t>focused</a:t>
            </a:r>
            <a:r>
              <a:rPr lang="it-IT" dirty="0"/>
              <a:t> on theory and </a:t>
            </a:r>
            <a:r>
              <a:rPr lang="it-IT" dirty="0" err="1"/>
              <a:t>methodologies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On-site sessions in </a:t>
            </a:r>
            <a:r>
              <a:rPr lang="it-IT" b="1" dirty="0" err="1"/>
              <a:t>Tunis</a:t>
            </a:r>
            <a:r>
              <a:rPr lang="it-IT" dirty="0"/>
              <a:t>, </a:t>
            </a:r>
            <a:r>
              <a:rPr lang="it-IT" dirty="0" err="1"/>
              <a:t>including</a:t>
            </a:r>
            <a:r>
              <a:rPr lang="it-IT" dirty="0"/>
              <a:t> labs, workshops, and field </a:t>
            </a:r>
            <a:r>
              <a:rPr lang="it-IT" dirty="0" err="1"/>
              <a:t>visits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/>
              <a:t>Mentorship</a:t>
            </a:r>
            <a:r>
              <a:rPr lang="it-IT" dirty="0"/>
              <a:t> by </a:t>
            </a:r>
            <a:r>
              <a:rPr lang="it-IT" b="1" dirty="0" err="1"/>
              <a:t>African</a:t>
            </a:r>
            <a:r>
              <a:rPr lang="it-IT" b="1" dirty="0"/>
              <a:t> and </a:t>
            </a:r>
            <a:r>
              <a:rPr lang="it-IT" b="1" dirty="0" err="1"/>
              <a:t>Italian</a:t>
            </a:r>
            <a:r>
              <a:rPr lang="it-IT" b="1" dirty="0"/>
              <a:t> </a:t>
            </a:r>
            <a:r>
              <a:rPr lang="it-IT" b="1" dirty="0" err="1"/>
              <a:t>experts</a:t>
            </a:r>
            <a:endParaRPr lang="it-IT" dirty="0"/>
          </a:p>
          <a:p>
            <a:pPr>
              <a:buNone/>
            </a:pPr>
            <a:endParaRPr lang="it-IT" b="1" dirty="0"/>
          </a:p>
          <a:p>
            <a:pPr>
              <a:buNone/>
            </a:pPr>
            <a:r>
              <a:rPr lang="it-IT" b="1" dirty="0"/>
              <a:t>Ready to join?</a:t>
            </a:r>
            <a:endParaRPr lang="it-IT" dirty="0"/>
          </a:p>
          <a:p>
            <a:pPr>
              <a:buNone/>
            </a:pPr>
            <a:r>
              <a:rPr lang="it-IT" dirty="0" err="1"/>
              <a:t>Apply</a:t>
            </a:r>
            <a:r>
              <a:rPr lang="it-IT" dirty="0"/>
              <a:t> by </a:t>
            </a:r>
            <a:r>
              <a:rPr lang="it-IT" b="1" dirty="0"/>
              <a:t>17 </a:t>
            </a:r>
            <a:r>
              <a:rPr lang="it-IT" b="1" dirty="0" err="1"/>
              <a:t>July</a:t>
            </a:r>
            <a:r>
              <a:rPr lang="it-IT" b="1" dirty="0"/>
              <a:t> 2025</a:t>
            </a:r>
            <a:r>
              <a:rPr lang="it-IT" dirty="0"/>
              <a:t> and </a:t>
            </a:r>
            <a:r>
              <a:rPr lang="it-IT" dirty="0" err="1"/>
              <a:t>become</a:t>
            </a:r>
            <a:r>
              <a:rPr lang="it-IT" dirty="0"/>
              <a:t> part of a </a:t>
            </a:r>
            <a:r>
              <a:rPr lang="it-IT" dirty="0" err="1"/>
              <a:t>dynamic</a:t>
            </a:r>
            <a:r>
              <a:rPr lang="it-IT" dirty="0"/>
              <a:t> network </a:t>
            </a:r>
            <a:r>
              <a:rPr lang="it-IT" dirty="0" err="1"/>
              <a:t>committed</a:t>
            </a:r>
            <a:r>
              <a:rPr lang="it-IT" dirty="0"/>
              <a:t> to building water </a:t>
            </a:r>
            <a:r>
              <a:rPr lang="it-IT" dirty="0" err="1"/>
              <a:t>resilience</a:t>
            </a:r>
            <a:r>
              <a:rPr lang="it-IT" dirty="0"/>
              <a:t> for the future.</a:t>
            </a:r>
          </a:p>
          <a:p>
            <a:pPr>
              <a:buNone/>
            </a:pPr>
            <a:endParaRPr lang="it-IT" dirty="0"/>
          </a:p>
          <a:p>
            <a:r>
              <a:rPr lang="it-IT" dirty="0"/>
              <a:t>For more information, </a:t>
            </a:r>
            <a:r>
              <a:rPr lang="it-IT" dirty="0" err="1"/>
              <a:t>visit</a:t>
            </a:r>
            <a:r>
              <a:rPr lang="it-IT" dirty="0"/>
              <a:t> </a:t>
            </a:r>
            <a:r>
              <a:rPr lang="it-IT" dirty="0">
                <a:hlinkClick r:id="rId2"/>
              </a:rPr>
              <a:t>LINK</a:t>
            </a: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3B96ED1-C3EF-CE81-5A44-847904D612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09" b="9436"/>
          <a:stretch/>
        </p:blipFill>
        <p:spPr>
          <a:xfrm>
            <a:off x="0" y="0"/>
            <a:ext cx="6874051" cy="645958"/>
          </a:xfrm>
          <a:prstGeom prst="rect">
            <a:avLst/>
          </a:prstGeom>
        </p:spPr>
      </p:pic>
      <p:pic>
        <p:nvPicPr>
          <p:cNvPr id="7" name="Immagine 6" descr="Immagine che contiene modello, quadrato, arte, pixel&#10;&#10;Il contenuto generato dall'IA potrebbe non essere corretto.">
            <a:extLst>
              <a:ext uri="{FF2B5EF4-FFF2-40B4-BE49-F238E27FC236}">
                <a16:creationId xmlns:a16="http://schemas.microsoft.com/office/drawing/2014/main" id="{618B2663-229D-CB41-F395-4618422F7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855" y="645958"/>
            <a:ext cx="1501195" cy="149280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4785E26-11EB-502C-C2D8-23D3AED98361}"/>
              </a:ext>
            </a:extLst>
          </p:cNvPr>
          <p:cNvSpPr/>
          <p:nvPr/>
        </p:nvSpPr>
        <p:spPr>
          <a:xfrm>
            <a:off x="0" y="7456120"/>
            <a:ext cx="6889549" cy="2449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Image 3" descr="Une image contenant Police, logo, symbole, texte&#10;&#10;Description générée automatiquement">
            <a:extLst>
              <a:ext uri="{FF2B5EF4-FFF2-40B4-BE49-F238E27FC236}">
                <a16:creationId xmlns:a16="http://schemas.microsoft.com/office/drawing/2014/main" id="{4F26A671-40F3-9598-0A85-6C2C5AB0005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-11" r="-12" b="-11"/>
          <a:stretch>
            <a:fillRect/>
          </a:stretch>
        </p:blipFill>
        <p:spPr bwMode="auto">
          <a:xfrm>
            <a:off x="3115495" y="8816395"/>
            <a:ext cx="1006523" cy="10435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46C850C-D86D-2D31-639F-85AAE38CC8C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-9" r="-11" b="-9"/>
          <a:stretch>
            <a:fillRect/>
          </a:stretch>
        </p:blipFill>
        <p:spPr bwMode="auto">
          <a:xfrm>
            <a:off x="2009744" y="8788856"/>
            <a:ext cx="1036320" cy="107156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" name="Image 759075947" descr="Une image contenant texte, Police, Bleu électrique, Graphique&#10;&#10;Le contenu généré par l’IA peut être incorrect.">
            <a:extLst>
              <a:ext uri="{FF2B5EF4-FFF2-40B4-BE49-F238E27FC236}">
                <a16:creationId xmlns:a16="http://schemas.microsoft.com/office/drawing/2014/main" id="{C861B5CC-2481-98B1-F8DE-1501D0D25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66" y="8816395"/>
            <a:ext cx="893868" cy="1019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613806B-3ACB-7E52-F420-C24C134A4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1576" y="7631246"/>
            <a:ext cx="1070663" cy="10706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A381CD2-C440-4D91-F7C1-303B1F4C58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801" y="7610168"/>
            <a:ext cx="1073713" cy="107156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CD35923-1EC9-8980-0DF5-7CC5F741F6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7810" y="7629209"/>
            <a:ext cx="1019605" cy="101960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C894A55-1F4B-5B4F-0255-573A543800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7099" y="7610168"/>
            <a:ext cx="958750" cy="103864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1B38E01-F4F5-5B21-4479-F1D4078D30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1878" y="7593175"/>
            <a:ext cx="1085151" cy="108855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7A602D4-563C-0E13-81D0-6529BE01F6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5975" y="7629209"/>
            <a:ext cx="1019605" cy="101960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B1B60A1-F65F-9AC1-5DBF-61D038FC44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9082" y="8846777"/>
            <a:ext cx="1397000" cy="939800"/>
          </a:xfrm>
          <a:prstGeom prst="rect">
            <a:avLst/>
          </a:prstGeom>
        </p:spPr>
      </p:pic>
      <p:pic>
        <p:nvPicPr>
          <p:cNvPr id="19" name="Immagine 18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7CC91156-05C7-67EE-5F5A-8ECC4B1CB10F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</a:blip>
          <a:srcRect l="13218" t="16225" r="15517" b="3566"/>
          <a:stretch>
            <a:fillRect/>
          </a:stretch>
        </p:blipFill>
        <p:spPr>
          <a:xfrm>
            <a:off x="5295415" y="8764440"/>
            <a:ext cx="978480" cy="114156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BA371B1-96F1-6029-3D41-E3400CA2DC73}"/>
              </a:ext>
            </a:extLst>
          </p:cNvPr>
          <p:cNvSpPr txBox="1"/>
          <p:nvPr/>
        </p:nvSpPr>
        <p:spPr>
          <a:xfrm>
            <a:off x="31549" y="743953"/>
            <a:ext cx="534130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b="1" dirty="0"/>
              <a:t>Who </a:t>
            </a:r>
            <a:r>
              <a:rPr lang="it-IT" b="1" dirty="0" err="1"/>
              <a:t>Should</a:t>
            </a:r>
            <a:r>
              <a:rPr lang="it-IT" b="1" dirty="0"/>
              <a:t> </a:t>
            </a:r>
            <a:r>
              <a:rPr lang="it-IT" b="1" dirty="0" err="1"/>
              <a:t>Apply</a:t>
            </a:r>
            <a:r>
              <a:rPr lang="it-IT" b="1" dirty="0"/>
              <a:t>?</a:t>
            </a:r>
            <a:endParaRPr lang="it-IT" dirty="0"/>
          </a:p>
          <a:p>
            <a:pPr>
              <a:buNone/>
            </a:pPr>
            <a:r>
              <a:rPr lang="it-IT" dirty="0"/>
              <a:t>✔️ Young </a:t>
            </a:r>
            <a:r>
              <a:rPr lang="it-IT" dirty="0" err="1"/>
              <a:t>researchers</a:t>
            </a:r>
            <a:r>
              <a:rPr lang="it-IT" dirty="0"/>
              <a:t>, PhD </a:t>
            </a:r>
            <a:r>
              <a:rPr lang="it-IT" dirty="0" err="1"/>
              <a:t>students</a:t>
            </a:r>
            <a:r>
              <a:rPr lang="it-IT" dirty="0"/>
              <a:t>, </a:t>
            </a:r>
            <a:r>
              <a:rPr lang="it-IT" dirty="0" err="1"/>
              <a:t>early</a:t>
            </a:r>
            <a:r>
              <a:rPr lang="it-IT" dirty="0"/>
              <a:t>-career </a:t>
            </a:r>
            <a:r>
              <a:rPr lang="it-IT" dirty="0" err="1"/>
              <a:t>faculty</a:t>
            </a:r>
            <a:endParaRPr lang="it-IT" dirty="0"/>
          </a:p>
          <a:p>
            <a:pPr>
              <a:buNone/>
            </a:pPr>
            <a:r>
              <a:rPr lang="it-IT" dirty="0"/>
              <a:t>✔️ </a:t>
            </a:r>
            <a:r>
              <a:rPr lang="it-IT" dirty="0" err="1"/>
              <a:t>Applicants</a:t>
            </a:r>
            <a:r>
              <a:rPr lang="it-IT" dirty="0"/>
              <a:t> with </a:t>
            </a:r>
            <a:r>
              <a:rPr lang="it-IT" dirty="0" err="1"/>
              <a:t>academic</a:t>
            </a:r>
            <a:r>
              <a:rPr lang="it-IT" dirty="0"/>
              <a:t> or </a:t>
            </a:r>
            <a:r>
              <a:rPr lang="it-IT" dirty="0" err="1"/>
              <a:t>professional</a:t>
            </a:r>
            <a:r>
              <a:rPr lang="it-IT" dirty="0"/>
              <a:t> backgrounds 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Water and </a:t>
            </a:r>
            <a:r>
              <a:rPr lang="it-IT" dirty="0" err="1"/>
              <a:t>environmental</a:t>
            </a:r>
            <a:r>
              <a:rPr lang="it-IT" dirty="0"/>
              <a:t>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Natural </a:t>
            </a:r>
            <a:r>
              <a:rPr lang="it-IT" dirty="0" err="1"/>
              <a:t>resource</a:t>
            </a:r>
            <a:r>
              <a:rPr lang="it-IT" dirty="0"/>
              <a:t>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/>
              <a:t>Climate</a:t>
            </a:r>
            <a:r>
              <a:rPr lang="it-IT" dirty="0"/>
              <a:t> </a:t>
            </a:r>
            <a:r>
              <a:rPr lang="it-IT" dirty="0" err="1"/>
              <a:t>change</a:t>
            </a:r>
            <a:r>
              <a:rPr lang="it-IT" dirty="0"/>
              <a:t> </a:t>
            </a:r>
            <a:r>
              <a:rPr lang="it-IT" dirty="0" err="1"/>
              <a:t>adaptation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/>
              <a:t>Sustainability</a:t>
            </a:r>
            <a:r>
              <a:rPr lang="it-IT" dirty="0"/>
              <a:t> science</a:t>
            </a:r>
          </a:p>
        </p:txBody>
      </p:sp>
    </p:spTree>
    <p:extLst>
      <p:ext uri="{BB962C8B-B14F-4D97-AF65-F5344CB8AC3E}">
        <p14:creationId xmlns:p14="http://schemas.microsoft.com/office/powerpoint/2010/main" val="7930025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F0B5D4F5D3E48B8FC0C27571D5589" ma:contentTypeVersion="3" ma:contentTypeDescription="Create a new document." ma:contentTypeScope="" ma:versionID="77030239a42689ca16fde59732a1e996">
  <xsd:schema xmlns:xsd="http://www.w3.org/2001/XMLSchema" xmlns:xs="http://www.w3.org/2001/XMLSchema" xmlns:p="http://schemas.microsoft.com/office/2006/metadata/properties" xmlns:ns2="efd6ba0d-a1a9-4925-b973-24cb25c16a3b" targetNamespace="http://schemas.microsoft.com/office/2006/metadata/properties" ma:root="true" ma:fieldsID="113137802fa47d2e1f8c860585add6b1" ns2:_="">
    <xsd:import namespace="efd6ba0d-a1a9-4925-b973-24cb25c16a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6ba0d-a1a9-4925-b973-24cb25c16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AF2F67-3EEA-4487-AF84-4C75AFBC0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d6ba0d-a1a9-4925-b973-24cb25c16a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4D35ED-EB5B-4BF8-8A20-8BC26BD72A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C0ACCB-0988-461A-AA5F-37EF307F3DB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efd6ba0d-a1a9-4925-b973-24cb25c16a3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284</Words>
  <Application>Microsoft Office PowerPoint</Application>
  <PresentationFormat>A4 (21x29,7 cm)</PresentationFormat>
  <Paragraphs>39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Candara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SALVATORE MANFREDA</dc:creator>
  <cp:lastModifiedBy>ANTONELLA GRECO</cp:lastModifiedBy>
  <cp:revision>3</cp:revision>
  <cp:lastPrinted>2025-06-25T15:08:25Z</cp:lastPrinted>
  <dcterms:created xsi:type="dcterms:W3CDTF">2025-06-25T13:22:29Z</dcterms:created>
  <dcterms:modified xsi:type="dcterms:W3CDTF">2025-06-26T13:19:12Z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2025-06-25T14:59:57Z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806e31c2-a64f-4cd0-bdfe-bc2a17bbefa4</vt:lpwstr>
  </property>
  <property fmtid="{D5CDD505-2E9C-101B-9397-08002B2CF9AE}" pid="8" name="MSIP_Label_2ad0b24d-6422-44b0-b3de-abb3a9e8c81a_ContentBits">
    <vt:lpwstr>0</vt:lpwstr>
  </property>
  <property fmtid="{D5CDD505-2E9C-101B-9397-08002B2CF9AE}" pid="9" name="MSIP_Label_2ad0b24d-6422-44b0-b3de-abb3a9e8c81a_Tag">
    <vt:lpwstr>50, 3, 0, 1</vt:lpwstr>
  </property>
  <property fmtid="{D5CDD505-2E9C-101B-9397-08002B2CF9AE}" pid="10" name="ContentTypeId">
    <vt:lpwstr>0x01010047EF0B5D4F5D3E48B8FC0C27571D5589</vt:lpwstr>
  </property>
</Properties>
</file>